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5143500" cx="9144000"/>
  <p:notesSz cx="6858000" cy="9144000"/>
  <p:embeddedFontLst>
    <p:embeddedFont>
      <p:font typeface="Raleway"/>
      <p:regular r:id="rId59"/>
      <p:bold r:id="rId60"/>
      <p:italic r:id="rId61"/>
      <p:boldItalic r:id="rId62"/>
    </p:embeddedFont>
    <p:embeddedFont>
      <p:font typeface="Lato"/>
      <p:regular r:id="rId63"/>
      <p:bold r:id="rId64"/>
      <p:italic r:id="rId65"/>
      <p:boldItalic r:id="rId66"/>
    </p:embeddedFont>
    <p:embeddedFont>
      <p:font typeface="Cambria Math"/>
      <p:regular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B12C9D-F944-440F-ABB9-D0C8275754EB}">
  <a:tblStyle styleId="{76B12C9D-F944-440F-ABB9-D0C8275754E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BA5A4FA-BBC9-44A3-8854-360BDCA5FC47}"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aleway-boldItalic.fntdata"/><Relationship Id="rId61" Type="http://schemas.openxmlformats.org/officeDocument/2006/relationships/font" Target="fonts/Raleway-italic.fntdata"/><Relationship Id="rId20" Type="http://schemas.openxmlformats.org/officeDocument/2006/relationships/slide" Target="slides/slide14.xml"/><Relationship Id="rId64" Type="http://schemas.openxmlformats.org/officeDocument/2006/relationships/font" Target="fonts/Lato-bold.fntdata"/><Relationship Id="rId63" Type="http://schemas.openxmlformats.org/officeDocument/2006/relationships/font" Target="fonts/Lato-regular.fntdata"/><Relationship Id="rId22" Type="http://schemas.openxmlformats.org/officeDocument/2006/relationships/slide" Target="slides/slide16.xml"/><Relationship Id="rId66" Type="http://schemas.openxmlformats.org/officeDocument/2006/relationships/font" Target="fonts/Lato-boldItalic.fntdata"/><Relationship Id="rId21" Type="http://schemas.openxmlformats.org/officeDocument/2006/relationships/slide" Target="slides/slide15.xml"/><Relationship Id="rId65" Type="http://schemas.openxmlformats.org/officeDocument/2006/relationships/font" Target="fonts/Lato-italic.fntdata"/><Relationship Id="rId24" Type="http://schemas.openxmlformats.org/officeDocument/2006/relationships/slide" Target="slides/slide18.xml"/><Relationship Id="rId23" Type="http://schemas.openxmlformats.org/officeDocument/2006/relationships/slide" Target="slides/slide17.xml"/><Relationship Id="rId67" Type="http://schemas.openxmlformats.org/officeDocument/2006/relationships/font" Target="fonts/CambriaMath-regular.fntdata"/><Relationship Id="rId60" Type="http://schemas.openxmlformats.org/officeDocument/2006/relationships/font" Target="fonts/Raleway-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aleway-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1ec0e6b3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71ec0e6b3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71ec0e6b3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71ec0e6b3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741d11671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741d11671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71ec0e6b3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71ec0e6b3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741d11671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741d11671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41d11671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741d11671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41d11671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741d11671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41d11671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741d11671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741d11671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741d11671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741d11671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741d11671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71e6f99b2f_0_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71e6f99b2f_0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741d11671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741d11671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71ec0e6b3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71ec0e6b3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71ec0e6b3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71ec0e6b3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71ec0e6b3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71ec0e6b3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75a9a40eb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75a9a40eb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71ec0e6b3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71ec0e6b3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5a9a40e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75a9a40e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5a9a40eb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75a9a40eb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75a9a40eb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75a9a40eb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75a9a40eb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75a9a40eb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71e6f99b2f_0_2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71e6f99b2f_0_2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75eb5098e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75eb5098e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2c4fad9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72c4fad9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75a9a40eb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75a9a40eb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5eb5098e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75eb5098e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75a9a40eb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75a9a40eb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829824d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7829824d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2c4fad92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72c4fad92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72c4fad92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72c4fad92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72c4fad92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72c4fad92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75a9a40eb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75a9a40eb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1ec0e6b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71ec0e6b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5eb5098e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75eb5098e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783f47839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783f47839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783f47839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783f47839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71ec0e6b3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71ec0e6b3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75a9a40eb6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75a9a40eb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75a9a40eb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75a9a40eb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75a9a40eb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75a9a40eb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75a9a40eb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75a9a40eb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75a9a40eb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75a9a40eb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75a9a40eb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75a9a40eb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71ec0e6b3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71ec0e6b3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71ec0e6b3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71ec0e6b3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75a9a40eb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75a9a40eb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761490c1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761490c1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783f47839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783f47839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71ec0e6b3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71ec0e6b3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1ec0e6b3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71ec0e6b3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71ec0e6b3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71ec0e6b3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sz="3600"/>
              <a:t>巨災債券的觸發方式與損失計算分析</a:t>
            </a:r>
            <a:endParaRPr sz="3500"/>
          </a:p>
        </p:txBody>
      </p:sp>
      <p:sp>
        <p:nvSpPr>
          <p:cNvPr id="87" name="Google Shape;87;p13"/>
          <p:cNvSpPr txBox="1"/>
          <p:nvPr>
            <p:ph idx="1" type="subTitle"/>
          </p:nvPr>
        </p:nvSpPr>
        <p:spPr>
          <a:xfrm>
            <a:off x="729452" y="2864050"/>
            <a:ext cx="7688100" cy="541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rgbClr val="000000"/>
              </a:buClr>
              <a:buSzPts val="275"/>
              <a:buFont typeface="Arial"/>
              <a:buNone/>
            </a:pPr>
            <a:r>
              <a:rPr b="1" lang="zh-TW" sz="1250">
                <a:solidFill>
                  <a:srgbClr val="000000"/>
                </a:solidFill>
                <a:latin typeface="Arial"/>
                <a:ea typeface="Arial"/>
                <a:cs typeface="Arial"/>
                <a:sym typeface="Arial"/>
              </a:rPr>
              <a:t>學生:鄭宇翔</a:t>
            </a:r>
            <a:endParaRPr b="1" sz="1250">
              <a:solidFill>
                <a:srgbClr val="000000"/>
              </a:solidFill>
              <a:latin typeface="Arial"/>
              <a:ea typeface="Arial"/>
              <a:cs typeface="Arial"/>
              <a:sym typeface="Arial"/>
            </a:endParaRPr>
          </a:p>
          <a:p>
            <a:pPr indent="0" lvl="0" marL="0" rtl="0" algn="l">
              <a:lnSpc>
                <a:spcPct val="80000"/>
              </a:lnSpc>
              <a:spcBef>
                <a:spcPts val="1000"/>
              </a:spcBef>
              <a:spcAft>
                <a:spcPts val="0"/>
              </a:spcAft>
              <a:buClr>
                <a:srgbClr val="000000"/>
              </a:buClr>
              <a:buSzPts val="275"/>
              <a:buFont typeface="Arial"/>
              <a:buNone/>
            </a:pPr>
            <a:r>
              <a:rPr b="1" lang="zh-TW" sz="1250">
                <a:solidFill>
                  <a:srgbClr val="000000"/>
                </a:solidFill>
                <a:latin typeface="Arial"/>
                <a:ea typeface="Arial"/>
                <a:cs typeface="Arial"/>
                <a:sym typeface="Arial"/>
              </a:rPr>
              <a:t>指導教授:戴天時 教授</a:t>
            </a:r>
            <a:endParaRPr b="1" sz="1250">
              <a:solidFill>
                <a:srgbClr val="000000"/>
              </a:solidFill>
              <a:latin typeface="Arial"/>
              <a:ea typeface="Arial"/>
              <a:cs typeface="Arial"/>
              <a:sym typeface="Arial"/>
            </a:endParaRPr>
          </a:p>
          <a:p>
            <a:pPr indent="0" lvl="0" marL="0" rtl="0" algn="l">
              <a:lnSpc>
                <a:spcPct val="80000"/>
              </a:lnSpc>
              <a:spcBef>
                <a:spcPts val="1000"/>
              </a:spcBef>
              <a:spcAft>
                <a:spcPts val="0"/>
              </a:spcAft>
              <a:buClr>
                <a:srgbClr val="000000"/>
              </a:buClr>
              <a:buSzPts val="275"/>
              <a:buFont typeface="Arial"/>
              <a:buNone/>
            </a:pPr>
            <a:r>
              <a:rPr b="1" lang="zh-TW" sz="125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indent="0" lvl="0" marL="0" rtl="0" algn="l">
              <a:lnSpc>
                <a:spcPct val="80000"/>
              </a:lnSpc>
              <a:spcBef>
                <a:spcPts val="1000"/>
              </a:spcBef>
              <a:spcAft>
                <a:spcPts val="0"/>
              </a:spcAft>
              <a:buSzPts val="275"/>
              <a:buNone/>
            </a:pPr>
            <a:r>
              <a:rPr b="1" lang="zh-TW" sz="1250">
                <a:solidFill>
                  <a:srgbClr val="000000"/>
                </a:solidFill>
                <a:latin typeface="Arial"/>
                <a:ea typeface="Arial"/>
                <a:cs typeface="Arial"/>
                <a:sym typeface="Arial"/>
              </a:rPr>
              <a:t>碩士學位口試委員:</a:t>
            </a:r>
            <a:r>
              <a:rPr b="1" lang="zh-TW" sz="1250">
                <a:solidFill>
                  <a:srgbClr val="000000"/>
                </a:solidFill>
                <a:latin typeface="Arial"/>
                <a:ea typeface="Arial"/>
                <a:cs typeface="Arial"/>
                <a:sym typeface="Arial"/>
              </a:rPr>
              <a:t>楊曉文 教授</a:t>
            </a:r>
            <a:endParaRPr sz="1250">
              <a:solidFill>
                <a:srgbClr val="000000"/>
              </a:solidFill>
              <a:latin typeface="Arial"/>
              <a:ea typeface="Arial"/>
              <a:cs typeface="Arial"/>
              <a:sym typeface="Arial"/>
            </a:endParaRPr>
          </a:p>
          <a:p>
            <a:pPr indent="0" lvl="0" marL="0" rtl="0" algn="l">
              <a:spcBef>
                <a:spcPts val="1000"/>
              </a:spcBef>
              <a:spcAft>
                <a:spcPts val="0"/>
              </a:spcAft>
              <a:buNone/>
            </a:pPr>
            <a:r>
              <a:rPr b="1" lang="zh-TW" sz="1250">
                <a:solidFill>
                  <a:srgbClr val="000000"/>
                </a:solidFill>
                <a:latin typeface="Arial"/>
                <a:ea typeface="Arial"/>
                <a:cs typeface="Arial"/>
                <a:sym typeface="Arial"/>
              </a:rPr>
              <a:t>                              駱建陵 教授</a:t>
            </a:r>
            <a:endParaRPr sz="1250">
              <a:solidFill>
                <a:srgbClr val="000000"/>
              </a:solidFill>
              <a:latin typeface="Arial"/>
              <a:ea typeface="Arial"/>
              <a:cs typeface="Arial"/>
              <a:sym typeface="Arial"/>
            </a:endParaRPr>
          </a:p>
          <a:p>
            <a:pPr indent="0" lvl="0" marL="0" rtl="0" algn="l">
              <a:spcBef>
                <a:spcPts val="1000"/>
              </a:spcBef>
              <a:spcAft>
                <a:spcPts val="0"/>
              </a:spcAft>
              <a:buNone/>
            </a:pPr>
            <a:r>
              <a:rPr b="1" lang="zh-TW" sz="1250">
                <a:solidFill>
                  <a:srgbClr val="000000"/>
                </a:solidFill>
                <a:latin typeface="Arial"/>
                <a:ea typeface="Arial"/>
                <a:cs typeface="Arial"/>
                <a:sym typeface="Arial"/>
              </a:rPr>
              <a:t>                              劉亮志 教授</a:t>
            </a:r>
            <a:endParaRPr b="1" sz="1250">
              <a:solidFill>
                <a:srgbClr val="000000"/>
              </a:solidFill>
              <a:latin typeface="Arial"/>
              <a:ea typeface="Arial"/>
              <a:cs typeface="Arial"/>
              <a:sym typeface="Arial"/>
            </a:endParaRPr>
          </a:p>
          <a:p>
            <a:pPr indent="0" lvl="0" marL="0" rtl="0" algn="l">
              <a:lnSpc>
                <a:spcPct val="80000"/>
              </a:lnSpc>
              <a:spcBef>
                <a:spcPts val="1000"/>
              </a:spcBef>
              <a:spcAft>
                <a:spcPts val="0"/>
              </a:spcAft>
              <a:buNone/>
            </a:pPr>
            <a:r>
              <a:t/>
            </a:r>
            <a:endParaRPr b="1" sz="1250">
              <a:solidFill>
                <a:srgbClr val="000000"/>
              </a:solidFill>
              <a:latin typeface="Arial"/>
              <a:ea typeface="Arial"/>
              <a:cs typeface="Arial"/>
              <a:sym typeface="Arial"/>
            </a:endParaRPr>
          </a:p>
          <a:p>
            <a:pPr indent="0" lvl="0" marL="0" rtl="0" algn="l">
              <a:lnSpc>
                <a:spcPct val="80000"/>
              </a:lnSpc>
              <a:spcBef>
                <a:spcPts val="1000"/>
              </a:spcBef>
              <a:spcAft>
                <a:spcPts val="0"/>
              </a:spcAft>
              <a:buSzPts val="275"/>
              <a:buNone/>
            </a:pPr>
            <a:r>
              <a:rPr b="1" lang="zh-TW" sz="1250">
                <a:solidFill>
                  <a:srgbClr val="000000"/>
                </a:solidFill>
                <a:latin typeface="Arial"/>
                <a:ea typeface="Arial"/>
                <a:cs typeface="Arial"/>
                <a:sym typeface="Arial"/>
              </a:rPr>
              <a:t> </a:t>
            </a:r>
            <a:endParaRPr b="1" sz="1250">
              <a:solidFill>
                <a:srgbClr val="000000"/>
              </a:solidFill>
              <a:latin typeface="Arial"/>
              <a:ea typeface="Arial"/>
              <a:cs typeface="Arial"/>
              <a:sym typeface="Arial"/>
            </a:endParaRPr>
          </a:p>
          <a:p>
            <a:pPr indent="0" lvl="0" marL="0" rtl="0" algn="l">
              <a:lnSpc>
                <a:spcPct val="80000"/>
              </a:lnSpc>
              <a:spcBef>
                <a:spcPts val="1000"/>
              </a:spcBef>
              <a:spcAft>
                <a:spcPts val="0"/>
              </a:spcAft>
              <a:buClr>
                <a:srgbClr val="000000"/>
              </a:buClr>
              <a:buSzPts val="275"/>
              <a:buFont typeface="Arial"/>
              <a:buNone/>
            </a:pPr>
            <a:r>
              <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巨災商品種類</a:t>
            </a:r>
            <a:endParaRPr/>
          </a:p>
        </p:txBody>
      </p:sp>
      <p:sp>
        <p:nvSpPr>
          <p:cNvPr id="145" name="Google Shape;145;p22"/>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過往研究中對於注資方式的分類:部分注資&amp;全部注資</a:t>
            </a:r>
            <a:endParaRPr/>
          </a:p>
          <a:p>
            <a:pPr indent="0" lvl="0" marL="0" rtl="0" algn="l">
              <a:spcBef>
                <a:spcPts val="1200"/>
              </a:spcBef>
              <a:spcAft>
                <a:spcPts val="1200"/>
              </a:spcAft>
              <a:buNone/>
            </a:pPr>
            <a:r>
              <a:rPr lang="zh-TW"/>
              <a:t>本文以市場上較主流的部分注資為基準，討論兩種起賠機制與兩種損失計算的組合:</a:t>
            </a:r>
            <a:endParaRPr/>
          </a:p>
        </p:txBody>
      </p:sp>
      <p:graphicFrame>
        <p:nvGraphicFramePr>
          <p:cNvPr id="146" name="Google Shape;146;p22"/>
          <p:cNvGraphicFramePr/>
          <p:nvPr/>
        </p:nvGraphicFramePr>
        <p:xfrm>
          <a:off x="910625" y="3047375"/>
          <a:ext cx="3000000" cy="3000000"/>
        </p:xfrm>
        <a:graphic>
          <a:graphicData uri="http://schemas.openxmlformats.org/drawingml/2006/table">
            <a:tbl>
              <a:tblPr>
                <a:noFill/>
                <a:tableStyleId>{76B12C9D-F944-440F-ABB9-D0C8275754EB}</a:tableStyleId>
              </a:tblPr>
              <a:tblGrid>
                <a:gridCol w="2413000"/>
                <a:gridCol w="2413000"/>
                <a:gridCol w="2413000"/>
              </a:tblGrid>
              <a:tr h="381000">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r>
              <a:tr h="381000">
                <a:tc>
                  <a:txBody>
                    <a:bodyPr/>
                    <a:lstStyle/>
                    <a:p>
                      <a:pPr indent="0" lvl="0" marL="0" rtl="0" algn="ctr">
                        <a:spcBef>
                          <a:spcPts val="0"/>
                        </a:spcBef>
                        <a:spcAft>
                          <a:spcPts val="0"/>
                        </a:spcAft>
                        <a:buNone/>
                      </a:pPr>
                      <a:r>
                        <a:rPr lang="zh-TW"/>
                        <a:t>年度累積</a:t>
                      </a:r>
                      <a:endParaRPr/>
                    </a:p>
                  </a:txBody>
                  <a:tcPr marT="91425" marB="91425" marR="91425" marL="91425" anchor="ctr"/>
                </a:tc>
                <a:tc>
                  <a:txBody>
                    <a:bodyPr/>
                    <a:lstStyle/>
                    <a:p>
                      <a:pPr indent="0" lvl="0" marL="0" rtl="0" algn="ctr">
                        <a:spcBef>
                          <a:spcPts val="0"/>
                        </a:spcBef>
                        <a:spcAft>
                          <a:spcPts val="0"/>
                        </a:spcAft>
                        <a:buNone/>
                      </a:pPr>
                      <a:r>
                        <a:rPr lang="zh-TW"/>
                        <a:t>產業指數&amp;年度累積</a:t>
                      </a:r>
                      <a:endParaRPr/>
                    </a:p>
                  </a:txBody>
                  <a:tcPr marT="91425" marB="91425" marR="91425" marL="91425" anchor="ctr"/>
                </a:tc>
                <a:tc>
                  <a:txBody>
                    <a:bodyPr/>
                    <a:lstStyle/>
                    <a:p>
                      <a:pPr indent="0" lvl="0" marL="0" rtl="0" algn="ctr">
                        <a:spcBef>
                          <a:spcPts val="0"/>
                        </a:spcBef>
                        <a:spcAft>
                          <a:spcPts val="0"/>
                        </a:spcAft>
                        <a:buNone/>
                      </a:pPr>
                      <a:r>
                        <a:rPr lang="zh-TW"/>
                        <a:t>損失起賠&amp;年度累積</a:t>
                      </a:r>
                      <a:endParaRPr/>
                    </a:p>
                  </a:txBody>
                  <a:tcPr marT="91425" marB="91425" marR="91425" marL="91425" anchor="ctr"/>
                </a:tc>
              </a:tr>
              <a:tr h="381000">
                <a:tc>
                  <a:txBody>
                    <a:bodyPr/>
                    <a:lstStyle/>
                    <a:p>
                      <a:pPr indent="0" lvl="0" marL="0" rtl="0" algn="ctr">
                        <a:spcBef>
                          <a:spcPts val="0"/>
                        </a:spcBef>
                        <a:spcAft>
                          <a:spcPts val="0"/>
                        </a:spcAft>
                        <a:buNone/>
                      </a:pPr>
                      <a:r>
                        <a:rPr lang="zh-TW"/>
                        <a:t>單一事件</a:t>
                      </a:r>
                      <a:endParaRPr/>
                    </a:p>
                  </a:txBody>
                  <a:tcPr marT="91425" marB="91425" marR="91425" marL="91425" anchor="ctr"/>
                </a:tc>
                <a:tc>
                  <a:txBody>
                    <a:bodyPr/>
                    <a:lstStyle/>
                    <a:p>
                      <a:pPr indent="0" lvl="0" marL="0" rtl="0" algn="ctr">
                        <a:spcBef>
                          <a:spcPts val="0"/>
                        </a:spcBef>
                        <a:spcAft>
                          <a:spcPts val="0"/>
                        </a:spcAft>
                        <a:buNone/>
                      </a:pPr>
                      <a:r>
                        <a:rPr lang="zh-TW"/>
                        <a:t>產業指數&amp;單一事件</a:t>
                      </a:r>
                      <a:endParaRPr/>
                    </a:p>
                  </a:txBody>
                  <a:tcPr marT="91425" marB="91425" marR="91425" marL="91425" anchor="ctr"/>
                </a:tc>
                <a:tc>
                  <a:txBody>
                    <a:bodyPr/>
                    <a:lstStyle/>
                    <a:p>
                      <a:pPr indent="0" lvl="0" marL="0" rtl="0" algn="ctr">
                        <a:spcBef>
                          <a:spcPts val="0"/>
                        </a:spcBef>
                        <a:spcAft>
                          <a:spcPts val="0"/>
                        </a:spcAft>
                        <a:buNone/>
                      </a:pPr>
                      <a:r>
                        <a:rPr lang="zh-TW"/>
                        <a:t>損失起賠</a:t>
                      </a:r>
                      <a:r>
                        <a:rPr lang="zh-TW"/>
                        <a:t>&amp;單一事件</a:t>
                      </a:r>
                      <a:endParaRPr/>
                    </a:p>
                  </a:txBody>
                  <a:tcPr marT="91425" marB="91425" marR="91425" marL="9142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模型建立方式</a:t>
            </a:r>
            <a:endParaRPr/>
          </a:p>
        </p:txBody>
      </p:sp>
      <p:sp>
        <p:nvSpPr>
          <p:cNvPr id="152" name="Google Shape;152;p2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zh-TW"/>
              <a:t>針對四種巨災債券建立樹狀模型</a:t>
            </a:r>
            <a:endParaRPr/>
          </a:p>
          <a:p>
            <a:pPr indent="0" lvl="0" marL="0" rtl="0" algn="l">
              <a:spcBef>
                <a:spcPts val="1200"/>
              </a:spcBef>
              <a:spcAft>
                <a:spcPts val="0"/>
              </a:spcAft>
              <a:buNone/>
            </a:pPr>
            <a:r>
              <a:rPr lang="zh-TW"/>
              <a:t>TreeModel(公司參數,巨災債券參數,巨災債券債息率)=claim holder value，如Debt、Equity等</a:t>
            </a:r>
            <a:endParaRPr/>
          </a:p>
          <a:p>
            <a:pPr indent="0" lvl="0" marL="0" rtl="0" algn="l">
              <a:spcBef>
                <a:spcPts val="1200"/>
              </a:spcBef>
              <a:spcAft>
                <a:spcPts val="0"/>
              </a:spcAft>
              <a:buNone/>
            </a:pPr>
            <a:r>
              <a:rPr lang="zh-TW"/>
              <a:t>以claim holder value推論股東、公司債債權人、公司、投資人臨界債息率</a:t>
            </a:r>
            <a:endParaRPr/>
          </a:p>
          <a:p>
            <a:pPr indent="0" lvl="0" marL="0" rtl="0" algn="l">
              <a:spcBef>
                <a:spcPts val="1200"/>
              </a:spcBef>
              <a:spcAft>
                <a:spcPts val="0"/>
              </a:spcAft>
              <a:buNone/>
            </a:pPr>
            <a:r>
              <a:rPr lang="zh-TW"/>
              <a:t>臨界債息率分為股東(公司債債權人/公司)願給最高債息率以及投資人要求最低債息率</a:t>
            </a:r>
            <a:endParaRPr/>
          </a:p>
          <a:p>
            <a:pPr indent="0" lvl="0" marL="0" rtl="0" algn="l">
              <a:spcBef>
                <a:spcPts val="1200"/>
              </a:spcBef>
              <a:spcAft>
                <a:spcPts val="0"/>
              </a:spcAft>
              <a:buNone/>
            </a:pPr>
            <a:r>
              <a:rPr lang="zh-TW"/>
              <a:t>用臨界債息率建立交易區間以進行不同條款的比較與分析</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交易區間</a:t>
            </a:r>
            <a:endParaRPr/>
          </a:p>
        </p:txBody>
      </p:sp>
      <p:sp>
        <p:nvSpPr>
          <p:cNvPr id="158" name="Google Shape;158;p24"/>
          <p:cNvSpPr txBox="1"/>
          <p:nvPr>
            <p:ph idx="1" type="body"/>
          </p:nvPr>
        </p:nvSpPr>
        <p:spPr>
          <a:xfrm>
            <a:off x="729450" y="2087250"/>
            <a:ext cx="8046000" cy="15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投資人要求最低債息率</a:t>
            </a:r>
            <a:r>
              <a:rPr lang="zh-TW"/>
              <a:t>與債券發行債息率的差相當於</a:t>
            </a:r>
            <a:r>
              <a:rPr lang="zh-TW">
                <a:solidFill>
                  <a:srgbClr val="FF0000"/>
                </a:solidFill>
              </a:rPr>
              <a:t>生產者剩餘</a:t>
            </a:r>
            <a:endParaRPr>
              <a:solidFill>
                <a:srgbClr val="FF0000"/>
              </a:solidFill>
            </a:endParaRPr>
          </a:p>
          <a:p>
            <a:pPr indent="0" lvl="0" marL="0" rtl="0" algn="l">
              <a:spcBef>
                <a:spcPts val="1200"/>
              </a:spcBef>
              <a:spcAft>
                <a:spcPts val="0"/>
              </a:spcAft>
              <a:buNone/>
            </a:pPr>
            <a:r>
              <a:rPr lang="zh-TW"/>
              <a:t>公司</a:t>
            </a:r>
            <a:r>
              <a:rPr lang="zh-TW"/>
              <a:t>(股東/公司債債權人)</a:t>
            </a:r>
            <a:r>
              <a:rPr lang="zh-TW"/>
              <a:t>願付最高債息率</a:t>
            </a:r>
            <a:r>
              <a:rPr lang="zh-TW"/>
              <a:t>與債券發行債息率的差相當於</a:t>
            </a:r>
            <a:r>
              <a:rPr lang="zh-TW">
                <a:solidFill>
                  <a:srgbClr val="0000FF"/>
                </a:solidFill>
              </a:rPr>
              <a:t>消費者剩餘</a:t>
            </a:r>
            <a:endParaRPr>
              <a:solidFill>
                <a:srgbClr val="0000FF"/>
              </a:solidFill>
            </a:endParaRPr>
          </a:p>
          <a:p>
            <a:pPr indent="0" lvl="0" marL="0" rtl="0" algn="l">
              <a:spcBef>
                <a:spcPts val="1200"/>
              </a:spcBef>
              <a:spcAft>
                <a:spcPts val="0"/>
              </a:spcAft>
              <a:buNone/>
            </a:pPr>
            <a:r>
              <a:rPr lang="zh-TW"/>
              <a:t>公司(股東/公司債債權人)願付最高債息率 - 投資人要求最低債息率 = </a:t>
            </a:r>
            <a:r>
              <a:rPr lang="zh-TW">
                <a:solidFill>
                  <a:srgbClr val="FF0000"/>
                </a:solidFill>
              </a:rPr>
              <a:t>生產者剩餘</a:t>
            </a:r>
            <a:r>
              <a:rPr lang="zh-TW"/>
              <a:t> + </a:t>
            </a:r>
            <a:r>
              <a:rPr lang="zh-TW">
                <a:solidFill>
                  <a:srgbClr val="0000FF"/>
                </a:solidFill>
              </a:rPr>
              <a:t>消費者剩餘</a:t>
            </a:r>
            <a:endParaRPr>
              <a:solidFill>
                <a:srgbClr val="0000FF"/>
              </a:solidFill>
            </a:endParaRPr>
          </a:p>
          <a:p>
            <a:pPr indent="0" lvl="0" marL="0" rtl="0" algn="l">
              <a:spcBef>
                <a:spcPts val="1200"/>
              </a:spcBef>
              <a:spcAft>
                <a:spcPts val="0"/>
              </a:spcAft>
              <a:buNone/>
            </a:pPr>
            <a:r>
              <a:rPr lang="zh-TW"/>
              <a:t>巨災債券的交易區間越大表示對於交易的雙方帶來的價值越大</a:t>
            </a:r>
            <a:endParaRPr/>
          </a:p>
          <a:p>
            <a:pPr indent="0" lvl="0" marL="0" rtl="0" algn="l">
              <a:spcBef>
                <a:spcPts val="1200"/>
              </a:spcBef>
              <a:spcAft>
                <a:spcPts val="1200"/>
              </a:spcAft>
              <a:buNone/>
            </a:pPr>
            <a:br>
              <a:rPr lang="zh-TW"/>
            </a:br>
            <a:endParaRPr/>
          </a:p>
        </p:txBody>
      </p:sp>
      <p:cxnSp>
        <p:nvCxnSpPr>
          <p:cNvPr id="159" name="Google Shape;159;p24"/>
          <p:cNvCxnSpPr/>
          <p:nvPr/>
        </p:nvCxnSpPr>
        <p:spPr>
          <a:xfrm>
            <a:off x="1932645" y="4148350"/>
            <a:ext cx="2156100" cy="0"/>
          </a:xfrm>
          <a:prstGeom prst="straightConnector1">
            <a:avLst/>
          </a:prstGeom>
          <a:noFill/>
          <a:ln cap="flat" cmpd="sng" w="9525">
            <a:solidFill>
              <a:srgbClr val="FF0000"/>
            </a:solidFill>
            <a:prstDash val="solid"/>
            <a:round/>
            <a:headEnd len="med" w="med" type="none"/>
            <a:tailEnd len="med" w="med" type="none"/>
          </a:ln>
        </p:spPr>
      </p:cxnSp>
      <p:cxnSp>
        <p:nvCxnSpPr>
          <p:cNvPr id="160" name="Google Shape;160;p24"/>
          <p:cNvCxnSpPr/>
          <p:nvPr/>
        </p:nvCxnSpPr>
        <p:spPr>
          <a:xfrm>
            <a:off x="1932645" y="4047850"/>
            <a:ext cx="0" cy="201000"/>
          </a:xfrm>
          <a:prstGeom prst="straightConnector1">
            <a:avLst/>
          </a:prstGeom>
          <a:noFill/>
          <a:ln cap="flat" cmpd="sng" w="9525">
            <a:solidFill>
              <a:schemeClr val="dk2"/>
            </a:solidFill>
            <a:prstDash val="solid"/>
            <a:round/>
            <a:headEnd len="med" w="med" type="none"/>
            <a:tailEnd len="med" w="med" type="none"/>
          </a:ln>
        </p:spPr>
      </p:cxnSp>
      <p:cxnSp>
        <p:nvCxnSpPr>
          <p:cNvPr id="161" name="Google Shape;161;p24"/>
          <p:cNvCxnSpPr/>
          <p:nvPr/>
        </p:nvCxnSpPr>
        <p:spPr>
          <a:xfrm>
            <a:off x="4089650" y="4047850"/>
            <a:ext cx="0" cy="201000"/>
          </a:xfrm>
          <a:prstGeom prst="straightConnector1">
            <a:avLst/>
          </a:prstGeom>
          <a:noFill/>
          <a:ln cap="flat" cmpd="sng" w="9525">
            <a:solidFill>
              <a:schemeClr val="dk2"/>
            </a:solidFill>
            <a:prstDash val="solid"/>
            <a:round/>
            <a:headEnd len="med" w="med" type="none"/>
            <a:tailEnd len="med" w="med" type="none"/>
          </a:ln>
        </p:spPr>
      </p:cxnSp>
      <p:cxnSp>
        <p:nvCxnSpPr>
          <p:cNvPr id="162" name="Google Shape;162;p24"/>
          <p:cNvCxnSpPr/>
          <p:nvPr/>
        </p:nvCxnSpPr>
        <p:spPr>
          <a:xfrm>
            <a:off x="7250225" y="4047850"/>
            <a:ext cx="0" cy="201000"/>
          </a:xfrm>
          <a:prstGeom prst="straightConnector1">
            <a:avLst/>
          </a:prstGeom>
          <a:noFill/>
          <a:ln cap="flat" cmpd="sng" w="9525">
            <a:solidFill>
              <a:schemeClr val="dk2"/>
            </a:solidFill>
            <a:prstDash val="solid"/>
            <a:round/>
            <a:headEnd len="med" w="med" type="none"/>
            <a:tailEnd len="med" w="med" type="none"/>
          </a:ln>
        </p:spPr>
      </p:cxnSp>
      <p:sp>
        <p:nvSpPr>
          <p:cNvPr id="163" name="Google Shape;163;p24"/>
          <p:cNvSpPr txBox="1"/>
          <p:nvPr/>
        </p:nvSpPr>
        <p:spPr>
          <a:xfrm>
            <a:off x="1135050" y="4239425"/>
            <a:ext cx="15951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sz="900">
                <a:solidFill>
                  <a:schemeClr val="accent1"/>
                </a:solidFill>
                <a:latin typeface="Lato"/>
                <a:ea typeface="Lato"/>
                <a:cs typeface="Lato"/>
                <a:sym typeface="Lato"/>
              </a:rPr>
              <a:t>投資人要求最低債息率</a:t>
            </a:r>
            <a:endParaRPr sz="900">
              <a:solidFill>
                <a:schemeClr val="accent1"/>
              </a:solidFill>
              <a:latin typeface="Lato"/>
              <a:ea typeface="Lato"/>
              <a:cs typeface="Lato"/>
              <a:sym typeface="Lato"/>
            </a:endParaRPr>
          </a:p>
        </p:txBody>
      </p:sp>
      <p:sp>
        <p:nvSpPr>
          <p:cNvPr id="164" name="Google Shape;164;p24"/>
          <p:cNvSpPr txBox="1"/>
          <p:nvPr/>
        </p:nvSpPr>
        <p:spPr>
          <a:xfrm>
            <a:off x="6487925" y="4239425"/>
            <a:ext cx="15246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sz="900">
                <a:solidFill>
                  <a:schemeClr val="accent1"/>
                </a:solidFill>
                <a:latin typeface="Lato"/>
                <a:ea typeface="Lato"/>
                <a:cs typeface="Lato"/>
                <a:sym typeface="Lato"/>
              </a:rPr>
              <a:t>公司願給最高</a:t>
            </a:r>
            <a:r>
              <a:rPr lang="zh-TW" sz="900">
                <a:solidFill>
                  <a:schemeClr val="accent1"/>
                </a:solidFill>
                <a:latin typeface="Lato"/>
                <a:ea typeface="Lato"/>
                <a:cs typeface="Lato"/>
                <a:sym typeface="Lato"/>
              </a:rPr>
              <a:t>債息</a:t>
            </a:r>
            <a:endParaRPr sz="900">
              <a:solidFill>
                <a:schemeClr val="accent1"/>
              </a:solidFill>
              <a:latin typeface="Lato"/>
              <a:ea typeface="Lato"/>
              <a:cs typeface="Lato"/>
              <a:sym typeface="Lato"/>
            </a:endParaRPr>
          </a:p>
        </p:txBody>
      </p:sp>
      <p:sp>
        <p:nvSpPr>
          <p:cNvPr id="165" name="Google Shape;165;p24"/>
          <p:cNvSpPr txBox="1"/>
          <p:nvPr/>
        </p:nvSpPr>
        <p:spPr>
          <a:xfrm>
            <a:off x="3327350" y="4239425"/>
            <a:ext cx="15246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sz="900">
                <a:solidFill>
                  <a:schemeClr val="accent1"/>
                </a:solidFill>
                <a:latin typeface="Lato"/>
                <a:ea typeface="Lato"/>
                <a:cs typeface="Lato"/>
                <a:sym typeface="Lato"/>
              </a:rPr>
              <a:t>債券最終發行債息率</a:t>
            </a:r>
            <a:endParaRPr sz="900">
              <a:solidFill>
                <a:schemeClr val="accent1"/>
              </a:solidFill>
              <a:latin typeface="Lato"/>
              <a:ea typeface="Lato"/>
              <a:cs typeface="Lato"/>
              <a:sym typeface="Lato"/>
            </a:endParaRPr>
          </a:p>
        </p:txBody>
      </p:sp>
      <p:cxnSp>
        <p:nvCxnSpPr>
          <p:cNvPr id="166" name="Google Shape;166;p24"/>
          <p:cNvCxnSpPr/>
          <p:nvPr/>
        </p:nvCxnSpPr>
        <p:spPr>
          <a:xfrm flipH="1" rot="10800000">
            <a:off x="4089650" y="4139950"/>
            <a:ext cx="3159000" cy="8400"/>
          </a:xfrm>
          <a:prstGeom prst="straightConnector1">
            <a:avLst/>
          </a:prstGeom>
          <a:noFill/>
          <a:ln cap="flat" cmpd="sng" w="9525">
            <a:solidFill>
              <a:srgbClr val="0000FF"/>
            </a:solidFill>
            <a:prstDash val="solid"/>
            <a:round/>
            <a:headEnd len="med" w="med" type="none"/>
            <a:tailEnd len="med" w="med" type="none"/>
          </a:ln>
        </p:spPr>
      </p:cxnSp>
      <p:sp>
        <p:nvSpPr>
          <p:cNvPr id="167" name="Google Shape;167;p24"/>
          <p:cNvSpPr txBox="1"/>
          <p:nvPr/>
        </p:nvSpPr>
        <p:spPr>
          <a:xfrm>
            <a:off x="2248850" y="3700250"/>
            <a:ext cx="15246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sz="900">
                <a:solidFill>
                  <a:srgbClr val="FF0000"/>
                </a:solidFill>
                <a:latin typeface="Lato"/>
                <a:ea typeface="Lato"/>
                <a:cs typeface="Lato"/>
                <a:sym typeface="Lato"/>
              </a:rPr>
              <a:t>生產者剩餘</a:t>
            </a:r>
            <a:endParaRPr sz="900">
              <a:solidFill>
                <a:srgbClr val="FF0000"/>
              </a:solidFill>
              <a:latin typeface="Lato"/>
              <a:ea typeface="Lato"/>
              <a:cs typeface="Lato"/>
              <a:sym typeface="Lato"/>
            </a:endParaRPr>
          </a:p>
        </p:txBody>
      </p:sp>
      <p:sp>
        <p:nvSpPr>
          <p:cNvPr id="168" name="Google Shape;168;p24"/>
          <p:cNvSpPr txBox="1"/>
          <p:nvPr/>
        </p:nvSpPr>
        <p:spPr>
          <a:xfrm>
            <a:off x="4907638" y="3696050"/>
            <a:ext cx="15246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zh-TW" sz="900">
                <a:solidFill>
                  <a:srgbClr val="0000FF"/>
                </a:solidFill>
                <a:latin typeface="Lato"/>
                <a:ea typeface="Lato"/>
                <a:cs typeface="Lato"/>
                <a:sym typeface="Lato"/>
              </a:rPr>
              <a:t>消費者剩餘</a:t>
            </a:r>
            <a:endParaRPr sz="900">
              <a:solidFill>
                <a:srgbClr val="0000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TreeModel</a:t>
            </a:r>
            <a:r>
              <a:rPr lang="zh-TW"/>
              <a:t>建立&amp;求取數值結果</a:t>
            </a:r>
            <a:endParaRPr/>
          </a:p>
        </p:txBody>
      </p:sp>
      <p:sp>
        <p:nvSpPr>
          <p:cNvPr id="174" name="Google Shape;174;p25"/>
          <p:cNvSpPr txBox="1"/>
          <p:nvPr>
            <p:ph idx="1" type="body"/>
          </p:nvPr>
        </p:nvSpPr>
        <p:spPr>
          <a:xfrm>
            <a:off x="729450" y="2078875"/>
            <a:ext cx="3242100" cy="22611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Char char="●"/>
            </a:pPr>
            <a:r>
              <a:rPr lang="zh-TW"/>
              <a:t>三元樹結構</a:t>
            </a:r>
            <a:endParaRPr/>
          </a:p>
          <a:p>
            <a:pPr indent="-311150" lvl="0" marL="457200" rtl="0" algn="l">
              <a:lnSpc>
                <a:spcPct val="150000"/>
              </a:lnSpc>
              <a:spcBef>
                <a:spcPts val="0"/>
              </a:spcBef>
              <a:spcAft>
                <a:spcPts val="0"/>
              </a:spcAft>
              <a:buSzPts val="1300"/>
              <a:buChar char="●"/>
            </a:pPr>
            <a:r>
              <a:rPr lang="zh-TW"/>
              <a:t>損失起賠&amp;產業指數</a:t>
            </a:r>
            <a:endParaRPr/>
          </a:p>
          <a:p>
            <a:pPr indent="-311150" lvl="0" marL="457200" rtl="0" algn="l">
              <a:lnSpc>
                <a:spcPct val="150000"/>
              </a:lnSpc>
              <a:spcBef>
                <a:spcPts val="0"/>
              </a:spcBef>
              <a:spcAft>
                <a:spcPts val="0"/>
              </a:spcAft>
              <a:buSzPts val="1300"/>
              <a:buChar char="●"/>
            </a:pPr>
            <a:r>
              <a:rPr lang="zh-TW"/>
              <a:t>年度累積&amp;單一事件</a:t>
            </a:r>
            <a:endParaRPr/>
          </a:p>
          <a:p>
            <a:pPr indent="-311150" lvl="0" marL="457200" rtl="0" algn="l">
              <a:lnSpc>
                <a:spcPct val="150000"/>
              </a:lnSpc>
              <a:spcBef>
                <a:spcPts val="0"/>
              </a:spcBef>
              <a:spcAft>
                <a:spcPts val="0"/>
              </a:spcAft>
              <a:buSzPts val="1300"/>
              <a:buChar char="●"/>
            </a:pPr>
            <a:r>
              <a:rPr lang="zh-TW"/>
              <a:t>Zeta最佳化演算</a:t>
            </a:r>
            <a:endParaRPr/>
          </a:p>
          <a:p>
            <a:pPr indent="-311150" lvl="0" marL="457200" rtl="0" algn="l">
              <a:lnSpc>
                <a:spcPct val="150000"/>
              </a:lnSpc>
              <a:spcBef>
                <a:spcPts val="0"/>
              </a:spcBef>
              <a:spcAft>
                <a:spcPts val="0"/>
              </a:spcAft>
              <a:buSzPts val="1300"/>
              <a:buChar char="●"/>
            </a:pPr>
            <a:r>
              <a:rPr lang="zh-TW"/>
              <a:t>抵換理論</a:t>
            </a:r>
            <a:endParaRPr/>
          </a:p>
          <a:p>
            <a:pPr indent="-311150" lvl="0" marL="457200" rtl="0" algn="l">
              <a:lnSpc>
                <a:spcPct val="150000"/>
              </a:lnSpc>
              <a:spcBef>
                <a:spcPts val="0"/>
              </a:spcBef>
              <a:spcAft>
                <a:spcPts val="0"/>
              </a:spcAft>
              <a:buSzPts val="1300"/>
              <a:buChar char="●"/>
            </a:pPr>
            <a:r>
              <a:rPr lang="zh-TW"/>
              <a:t>交易區間</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三元樹結構</a:t>
            </a:r>
            <a:endParaRPr/>
          </a:p>
        </p:txBody>
      </p:sp>
      <p:sp>
        <p:nvSpPr>
          <p:cNvPr id="180" name="Google Shape;180;p26"/>
          <p:cNvSpPr txBox="1"/>
          <p:nvPr>
            <p:ph idx="1" type="body"/>
          </p:nvPr>
        </p:nvSpPr>
        <p:spPr>
          <a:xfrm>
            <a:off x="729450" y="2079000"/>
            <a:ext cx="8046000" cy="306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Diffusion Phase:</a:t>
            </a:r>
            <a:br>
              <a:rPr lang="zh-TW"/>
            </a:br>
            <a:r>
              <a:rPr lang="zh-TW"/>
              <a:t>表示公司資產隨機過程的擴散點</a:t>
            </a:r>
            <a:endParaRPr/>
          </a:p>
          <a:p>
            <a:pPr indent="0" lvl="0" marL="0" rtl="0" algn="l">
              <a:spcBef>
                <a:spcPts val="1200"/>
              </a:spcBef>
              <a:spcAft>
                <a:spcPts val="0"/>
              </a:spcAft>
              <a:buNone/>
            </a:pPr>
            <a:r>
              <a:rPr lang="zh-TW"/>
              <a:t>Jump Phase:</a:t>
            </a:r>
            <a:br>
              <a:rPr lang="zh-TW"/>
            </a:br>
            <a:r>
              <a:rPr lang="zh-TW"/>
              <a:t>參考Chernobai,A. et al.(2005)使用Pareto分布</a:t>
            </a:r>
            <a:br>
              <a:rPr lang="zh-TW"/>
            </a:br>
            <a:r>
              <a:rPr lang="zh-TW"/>
              <a:t>以離散版本的分配:Zeta分布模擬地震損失</a:t>
            </a:r>
            <a:endParaRPr/>
          </a:p>
          <a:p>
            <a:pPr indent="0" lvl="0" marL="0" rtl="0" algn="l">
              <a:spcBef>
                <a:spcPts val="1200"/>
              </a:spcBef>
              <a:spcAft>
                <a:spcPts val="0"/>
              </a:spcAft>
              <a:buNone/>
            </a:pPr>
            <a:r>
              <a:rPr lang="zh-TW"/>
              <a:t>Basis Phase:</a:t>
            </a:r>
            <a:br>
              <a:rPr lang="zh-TW"/>
            </a:br>
            <a:r>
              <a:rPr lang="zh-TW"/>
              <a:t>參考Claramunt et al.(2022)對基差風險為均勻分布的假設</a:t>
            </a:r>
            <a:br>
              <a:rPr lang="zh-TW"/>
            </a:br>
            <a:r>
              <a:rPr lang="zh-TW"/>
              <a:t>公司受到損失單位與產業損失單位產生-⅔~⅔ 的差值</a:t>
            </a:r>
            <a:endParaRPr/>
          </a:p>
          <a:p>
            <a:pPr indent="0" lvl="0" marL="0" rtl="0" algn="l">
              <a:spcBef>
                <a:spcPts val="1200"/>
              </a:spcBef>
              <a:spcAft>
                <a:spcPts val="1200"/>
              </a:spcAft>
              <a:buNone/>
            </a:pPr>
            <a:br>
              <a:rPr lang="zh-TW"/>
            </a:br>
            <a:endParaRPr/>
          </a:p>
        </p:txBody>
      </p:sp>
      <p:pic>
        <p:nvPicPr>
          <p:cNvPr id="181" name="Google Shape;181;p26"/>
          <p:cNvPicPr preferRelativeResize="0"/>
          <p:nvPr/>
        </p:nvPicPr>
        <p:blipFill>
          <a:blip r:embed="rId3">
            <a:alphaModFix/>
          </a:blip>
          <a:stretch>
            <a:fillRect/>
          </a:stretch>
        </p:blipFill>
        <p:spPr>
          <a:xfrm>
            <a:off x="4975150" y="1075925"/>
            <a:ext cx="4089575" cy="3564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損失起賠 &amp; 產業指數</a:t>
            </a:r>
            <a:endParaRPr/>
          </a:p>
        </p:txBody>
      </p:sp>
      <p:sp>
        <p:nvSpPr>
          <p:cNvPr id="187" name="Google Shape;187;p27"/>
          <p:cNvSpPr txBox="1"/>
          <p:nvPr>
            <p:ph idx="1" type="body"/>
          </p:nvPr>
        </p:nvSpPr>
        <p:spPr>
          <a:xfrm>
            <a:off x="4856925" y="1646989"/>
            <a:ext cx="3918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假設注資門檻為1單位</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88" name="Google Shape;188;p27"/>
          <p:cNvSpPr txBox="1"/>
          <p:nvPr/>
        </p:nvSpPr>
        <p:spPr>
          <a:xfrm>
            <a:off x="4856925" y="3871925"/>
            <a:ext cx="4065300" cy="779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zh-TW" sz="1300">
                <a:solidFill>
                  <a:schemeClr val="accent1"/>
                </a:solidFill>
                <a:latin typeface="Lato"/>
                <a:ea typeface="Lato"/>
                <a:cs typeface="Lato"/>
                <a:sym typeface="Lato"/>
              </a:rPr>
              <a:t>產業指數損失1單位+基差風險值2/3單位=5/3單位</a:t>
            </a:r>
            <a:endParaRPr sz="1300">
              <a:solidFill>
                <a:schemeClr val="accent1"/>
              </a:solidFill>
              <a:latin typeface="Lato"/>
              <a:ea typeface="Lato"/>
              <a:cs typeface="Lato"/>
              <a:sym typeface="Lato"/>
            </a:endParaRPr>
          </a:p>
        </p:txBody>
      </p:sp>
      <p:sp>
        <p:nvSpPr>
          <p:cNvPr id="189" name="Google Shape;189;p27"/>
          <p:cNvSpPr txBox="1"/>
          <p:nvPr/>
        </p:nvSpPr>
        <p:spPr>
          <a:xfrm>
            <a:off x="4856925" y="3048400"/>
            <a:ext cx="3713400" cy="779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zh-TW" sz="1300">
                <a:solidFill>
                  <a:schemeClr val="accent1"/>
                </a:solidFill>
                <a:latin typeface="Lato"/>
                <a:ea typeface="Lato"/>
                <a:cs typeface="Lato"/>
                <a:sym typeface="Lato"/>
              </a:rPr>
              <a:t>產業指數損失1單位+基差風險值0單位=1單位</a:t>
            </a:r>
            <a:endParaRPr sz="1300">
              <a:solidFill>
                <a:schemeClr val="accent1"/>
              </a:solidFill>
              <a:latin typeface="Lato"/>
              <a:ea typeface="Lato"/>
              <a:cs typeface="Lato"/>
              <a:sym typeface="Lato"/>
            </a:endParaRPr>
          </a:p>
        </p:txBody>
      </p:sp>
      <p:sp>
        <p:nvSpPr>
          <p:cNvPr id="190" name="Google Shape;190;p27"/>
          <p:cNvSpPr txBox="1"/>
          <p:nvPr/>
        </p:nvSpPr>
        <p:spPr>
          <a:xfrm>
            <a:off x="4856925" y="2182200"/>
            <a:ext cx="3998400" cy="779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zh-TW" sz="1300">
                <a:solidFill>
                  <a:schemeClr val="accent1"/>
                </a:solidFill>
                <a:latin typeface="Lato"/>
                <a:ea typeface="Lato"/>
                <a:cs typeface="Lato"/>
                <a:sym typeface="Lato"/>
              </a:rPr>
              <a:t>產業指數損失1單位+基差風險值-</a:t>
            </a:r>
            <a:r>
              <a:rPr lang="zh-TW" sz="1300">
                <a:solidFill>
                  <a:schemeClr val="accent1"/>
                </a:solidFill>
                <a:latin typeface="Lato"/>
                <a:ea typeface="Lato"/>
                <a:cs typeface="Lato"/>
                <a:sym typeface="Lato"/>
              </a:rPr>
              <a:t>2/3單位</a:t>
            </a:r>
            <a:r>
              <a:rPr lang="zh-TW" sz="1300">
                <a:solidFill>
                  <a:schemeClr val="accent1"/>
                </a:solidFill>
                <a:latin typeface="Lato"/>
                <a:ea typeface="Lato"/>
                <a:cs typeface="Lato"/>
                <a:sym typeface="Lato"/>
              </a:rPr>
              <a:t>=</a:t>
            </a:r>
            <a:r>
              <a:rPr lang="zh-TW" sz="1300">
                <a:solidFill>
                  <a:schemeClr val="accent1"/>
                </a:solidFill>
                <a:latin typeface="Lato"/>
                <a:ea typeface="Lato"/>
                <a:cs typeface="Lato"/>
                <a:sym typeface="Lato"/>
              </a:rPr>
              <a:t>1/3單位</a:t>
            </a:r>
            <a:br>
              <a:rPr lang="zh-TW" sz="1300">
                <a:solidFill>
                  <a:schemeClr val="accent1"/>
                </a:solidFill>
                <a:latin typeface="Lato"/>
                <a:ea typeface="Lato"/>
                <a:cs typeface="Lato"/>
                <a:sym typeface="Lato"/>
              </a:rPr>
            </a:br>
            <a:r>
              <a:rPr lang="zh-TW" sz="1300">
                <a:solidFill>
                  <a:schemeClr val="accent1"/>
                </a:solidFill>
                <a:latin typeface="Lato"/>
                <a:ea typeface="Lato"/>
                <a:cs typeface="Lato"/>
                <a:sym typeface="Lato"/>
              </a:rPr>
              <a:t> </a:t>
            </a:r>
            <a:endParaRPr sz="1300">
              <a:solidFill>
                <a:schemeClr val="accent1"/>
              </a:solidFill>
              <a:latin typeface="Lato"/>
              <a:ea typeface="Lato"/>
              <a:cs typeface="Lato"/>
              <a:sym typeface="Lato"/>
            </a:endParaRPr>
          </a:p>
        </p:txBody>
      </p:sp>
      <p:pic>
        <p:nvPicPr>
          <p:cNvPr id="191" name="Google Shape;191;p27"/>
          <p:cNvPicPr preferRelativeResize="0"/>
          <p:nvPr/>
        </p:nvPicPr>
        <p:blipFill>
          <a:blip r:embed="rId3">
            <a:alphaModFix/>
          </a:blip>
          <a:stretch>
            <a:fillRect/>
          </a:stretch>
        </p:blipFill>
        <p:spPr>
          <a:xfrm>
            <a:off x="540325" y="1853849"/>
            <a:ext cx="3572300" cy="3113400"/>
          </a:xfrm>
          <a:prstGeom prst="rect">
            <a:avLst/>
          </a:prstGeom>
          <a:noFill/>
          <a:ln>
            <a:noFill/>
          </a:ln>
        </p:spPr>
      </p:pic>
      <p:cxnSp>
        <p:nvCxnSpPr>
          <p:cNvPr id="192" name="Google Shape;192;p27"/>
          <p:cNvCxnSpPr>
            <a:endCxn id="190" idx="1"/>
          </p:cNvCxnSpPr>
          <p:nvPr/>
        </p:nvCxnSpPr>
        <p:spPr>
          <a:xfrm flipH="1" rot="10800000">
            <a:off x="4052625" y="2571750"/>
            <a:ext cx="804300" cy="537900"/>
          </a:xfrm>
          <a:prstGeom prst="straightConnector1">
            <a:avLst/>
          </a:prstGeom>
          <a:noFill/>
          <a:ln cap="flat" cmpd="sng" w="9525">
            <a:solidFill>
              <a:schemeClr val="dk2"/>
            </a:solidFill>
            <a:prstDash val="solid"/>
            <a:round/>
            <a:headEnd len="med" w="med" type="none"/>
            <a:tailEnd len="med" w="med" type="none"/>
          </a:ln>
        </p:spPr>
      </p:cxnSp>
      <p:cxnSp>
        <p:nvCxnSpPr>
          <p:cNvPr id="193" name="Google Shape;193;p27"/>
          <p:cNvCxnSpPr>
            <a:endCxn id="189" idx="1"/>
          </p:cNvCxnSpPr>
          <p:nvPr/>
        </p:nvCxnSpPr>
        <p:spPr>
          <a:xfrm flipH="1" rot="10800000">
            <a:off x="4052625" y="3437950"/>
            <a:ext cx="804300" cy="661800"/>
          </a:xfrm>
          <a:prstGeom prst="straightConnector1">
            <a:avLst/>
          </a:prstGeom>
          <a:noFill/>
          <a:ln cap="flat" cmpd="sng" w="9525">
            <a:solidFill>
              <a:schemeClr val="dk2"/>
            </a:solidFill>
            <a:prstDash val="solid"/>
            <a:round/>
            <a:headEnd len="med" w="med" type="none"/>
            <a:tailEnd len="med" w="med" type="none"/>
          </a:ln>
        </p:spPr>
      </p:cxnSp>
      <p:cxnSp>
        <p:nvCxnSpPr>
          <p:cNvPr id="194" name="Google Shape;194;p27"/>
          <p:cNvCxnSpPr>
            <a:endCxn id="188" idx="1"/>
          </p:cNvCxnSpPr>
          <p:nvPr/>
        </p:nvCxnSpPr>
        <p:spPr>
          <a:xfrm flipH="1" rot="10800000">
            <a:off x="4052625" y="4261475"/>
            <a:ext cx="804300" cy="552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年度累積&amp;單一事件</a:t>
            </a:r>
            <a:endParaRPr/>
          </a:p>
        </p:txBody>
      </p:sp>
      <p:sp>
        <p:nvSpPr>
          <p:cNvPr id="200" name="Google Shape;200;p28"/>
          <p:cNvSpPr txBox="1"/>
          <p:nvPr>
            <p:ph idx="1" type="body"/>
          </p:nvPr>
        </p:nvSpPr>
        <p:spPr>
          <a:xfrm>
            <a:off x="729450" y="2078875"/>
            <a:ext cx="80460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b="1" lang="zh-TW" sz="1400"/>
              <a:t>年度累積損失(Annual Aggregate)</a:t>
            </a:r>
            <a:br>
              <a:rPr lang="zh-TW"/>
            </a:br>
            <a:r>
              <a:rPr lang="zh-TW"/>
              <a:t>會累加不同巨災的損失，但每一年歸零，重新計算累積損失量</a:t>
            </a:r>
            <a:endParaRPr/>
          </a:p>
          <a:p>
            <a:pPr indent="0" lvl="0" marL="457200" rtl="0" algn="l">
              <a:spcBef>
                <a:spcPts val="1200"/>
              </a:spcBef>
              <a:spcAft>
                <a:spcPts val="0"/>
              </a:spcAft>
              <a:buNone/>
            </a:pPr>
            <a:r>
              <a:rPr lang="zh-TW"/>
              <a:t>以3年6期三元樹模型舉例，巨災發生在第3期(第二年度第一期)並造成損失3單位，</a:t>
            </a:r>
            <a:br>
              <a:rPr lang="zh-TW"/>
            </a:br>
            <a:r>
              <a:rPr lang="zh-TW"/>
              <a:t>第4期節點的損失狀態將記為3，到第5期進入第三年度，損失狀態值重置為0</a:t>
            </a:r>
            <a:endParaRPr/>
          </a:p>
          <a:p>
            <a:pPr indent="-311150" lvl="0" marL="457200" rtl="0" algn="l">
              <a:spcBef>
                <a:spcPts val="1200"/>
              </a:spcBef>
              <a:spcAft>
                <a:spcPts val="0"/>
              </a:spcAft>
              <a:buSzPts val="1300"/>
              <a:buChar char="●"/>
            </a:pPr>
            <a:r>
              <a:rPr b="1" lang="zh-TW" sz="1400"/>
              <a:t>單一事件損失(Per-Occurrence)</a:t>
            </a:r>
            <a:br>
              <a:rPr lang="zh-TW"/>
            </a:br>
            <a:r>
              <a:rPr lang="zh-TW"/>
              <a:t>僅就單一巨災所造成的損失額進行注資判斷，不進行損失的累加</a:t>
            </a:r>
            <a:endParaRPr/>
          </a:p>
          <a:p>
            <a:pPr indent="0" lvl="0" marL="457200" rtl="0" algn="l">
              <a:spcBef>
                <a:spcPts val="1200"/>
              </a:spcBef>
              <a:spcAft>
                <a:spcPts val="0"/>
              </a:spcAft>
              <a:buNone/>
            </a:pPr>
            <a:r>
              <a:rPr lang="zh-TW"/>
              <a:t>樹狀模型的每個節點損失狀態皆為0，代表不記錄過去發生的損失，只記錄已經注資過多少</a:t>
            </a:r>
            <a:endParaRPr/>
          </a:p>
          <a:p>
            <a:pPr indent="0" lvl="0" marL="45720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Zeta最佳化演算</a:t>
            </a:r>
            <a:endParaRPr/>
          </a:p>
        </p:txBody>
      </p:sp>
      <p:sp>
        <p:nvSpPr>
          <p:cNvPr id="206" name="Google Shape;206;p29"/>
          <p:cNvSpPr txBox="1"/>
          <p:nvPr>
            <p:ph idx="1" type="body"/>
          </p:nvPr>
        </p:nvSpPr>
        <p:spPr>
          <a:xfrm>
            <a:off x="729450" y="2078875"/>
            <a:ext cx="80460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Jump Phase的機率為巨災跳躍x單位的機率，x=0表示沒有發生巨災的機率</a:t>
            </a:r>
            <a:br>
              <a:rPr lang="zh-TW"/>
            </a:br>
            <a:r>
              <a:rPr lang="zh-TW"/>
              <a:t>假設地震發生次數分布服從Poisson分配(λ=0.328)，地震造成損失單位服從Zeta分配(規模參數S)</a:t>
            </a:r>
            <a:endParaRPr/>
          </a:p>
          <a:p>
            <a:pPr indent="0" lvl="0" marL="0" rtl="0" algn="l">
              <a:spcBef>
                <a:spcPts val="1200"/>
              </a:spcBef>
              <a:spcAft>
                <a:spcPts val="0"/>
              </a:spcAft>
              <a:buNone/>
            </a:pPr>
            <a:r>
              <a:rPr lang="zh-TW"/>
              <a:t>Zeta</a:t>
            </a:r>
            <a:r>
              <a:rPr lang="zh-TW"/>
              <a:t>分配:</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zh-TW"/>
              <a:t>透過Artemis記錄的觸發門檻和觸發機率，找到讓模型最接近該債券的觸發門檻單位(L)和Zeta規模參數(S)</a:t>
            </a:r>
            <a:endParaRPr/>
          </a:p>
          <a:p>
            <a:pPr indent="0" lvl="0" marL="0" rtl="0" algn="l">
              <a:spcBef>
                <a:spcPts val="1200"/>
              </a:spcBef>
              <a:spcAft>
                <a:spcPts val="1200"/>
              </a:spcAft>
              <a:buNone/>
            </a:pPr>
            <a:r>
              <a:t/>
            </a:r>
            <a:endParaRPr/>
          </a:p>
        </p:txBody>
      </p:sp>
      <p:pic>
        <p:nvPicPr>
          <p:cNvPr id="207" name="Google Shape;207;p29"/>
          <p:cNvPicPr preferRelativeResize="0"/>
          <p:nvPr/>
        </p:nvPicPr>
        <p:blipFill>
          <a:blip r:embed="rId3">
            <a:alphaModFix/>
          </a:blip>
          <a:stretch>
            <a:fillRect/>
          </a:stretch>
        </p:blipFill>
        <p:spPr>
          <a:xfrm>
            <a:off x="1706175" y="2696700"/>
            <a:ext cx="2709275" cy="1324900"/>
          </a:xfrm>
          <a:prstGeom prst="rect">
            <a:avLst/>
          </a:prstGeom>
          <a:noFill/>
          <a:ln>
            <a:noFill/>
          </a:ln>
        </p:spPr>
      </p:pic>
      <p:pic>
        <p:nvPicPr>
          <p:cNvPr id="208" name="Google Shape;208;p29"/>
          <p:cNvPicPr preferRelativeResize="0"/>
          <p:nvPr/>
        </p:nvPicPr>
        <p:blipFill>
          <a:blip r:embed="rId4">
            <a:alphaModFix/>
          </a:blip>
          <a:stretch>
            <a:fillRect/>
          </a:stretch>
        </p:blipFill>
        <p:spPr>
          <a:xfrm>
            <a:off x="4814800" y="2661651"/>
            <a:ext cx="2410425" cy="154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Zeta最佳化演算</a:t>
            </a:r>
            <a:r>
              <a:rPr lang="zh-TW"/>
              <a:t>(以</a:t>
            </a:r>
            <a:r>
              <a:rPr lang="zh-TW">
                <a:solidFill>
                  <a:srgbClr val="FF0000"/>
                </a:solidFill>
              </a:rPr>
              <a:t>損失起賠</a:t>
            </a:r>
            <a:r>
              <a:rPr lang="zh-TW"/>
              <a:t>為例)</a:t>
            </a:r>
            <a:endParaRPr/>
          </a:p>
        </p:txBody>
      </p:sp>
      <p:sp>
        <p:nvSpPr>
          <p:cNvPr id="214" name="Google Shape;214;p30"/>
          <p:cNvSpPr txBox="1"/>
          <p:nvPr>
            <p:ph idx="1" type="body"/>
          </p:nvPr>
        </p:nvSpPr>
        <p:spPr>
          <a:xfrm>
            <a:off x="729450" y="2078875"/>
            <a:ext cx="80460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For k in (1,100)</a:t>
            </a:r>
            <a:br>
              <a:rPr lang="zh-TW"/>
            </a:br>
            <a:r>
              <a:rPr lang="zh-TW"/>
              <a:t>	保險公司單位損失=債券觸發門檻金額 / k</a:t>
            </a:r>
            <a:br>
              <a:rPr lang="zh-TW"/>
            </a:br>
            <a:r>
              <a:rPr lang="zh-TW"/>
              <a:t>	保險業單位損失=</a:t>
            </a:r>
            <a:r>
              <a:rPr lang="zh-TW"/>
              <a:t>保險公司單位損失 </a:t>
            </a:r>
            <a:r>
              <a:rPr lang="zh-TW">
                <a:solidFill>
                  <a:srgbClr val="FF0000"/>
                </a:solidFill>
              </a:rPr>
              <a:t>/ 保險公司市佔率</a:t>
            </a:r>
            <a:br>
              <a:rPr lang="zh-TW"/>
            </a:br>
            <a:r>
              <a:rPr lang="zh-TW"/>
              <a:t>	單位化歷史資料陣列=EM-DAT歷史地震損失金額陣列 / 保險業單位損失</a:t>
            </a:r>
            <a:br>
              <a:rPr lang="zh-TW"/>
            </a:br>
            <a:r>
              <a:rPr lang="zh-TW"/>
              <a:t>	假設單位化歷史資料陣列的分布服從Zeta分配，使用MLE找到規模參數Sk</a:t>
            </a:r>
            <a:br>
              <a:rPr lang="zh-TW"/>
            </a:br>
            <a:r>
              <a:rPr lang="zh-TW"/>
              <a:t>	計算這個(k,Sk)的組合所計算出的巨災債券觸發機率，紀錄為Pk</a:t>
            </a:r>
            <a:endParaRPr/>
          </a:p>
          <a:p>
            <a:pPr indent="0" lvl="0" marL="0" rtl="0" algn="l">
              <a:spcBef>
                <a:spcPts val="1200"/>
              </a:spcBef>
              <a:spcAft>
                <a:spcPts val="0"/>
              </a:spcAft>
              <a:buNone/>
            </a:pPr>
            <a:r>
              <a:rPr lang="zh-TW"/>
              <a:t>在這100個(k,Sk,Pk)中找到Pk與Artemis.bm記錄的觸發機率差距最小的那一組(i,Si,Pi)</a:t>
            </a:r>
            <a:br>
              <a:rPr lang="zh-TW"/>
            </a:br>
            <a:r>
              <a:rPr lang="zh-TW"/>
              <a:t>即可得到觸發門檻單位(L)和Zeta規模參數(S)最佳解: (L,S) = (i,Si,Pi)</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抵換理論</a:t>
            </a:r>
            <a:endParaRPr/>
          </a:p>
        </p:txBody>
      </p:sp>
      <p:sp>
        <p:nvSpPr>
          <p:cNvPr id="220" name="Google Shape;220;p31"/>
          <p:cNvSpPr txBox="1"/>
          <p:nvPr>
            <p:ph idx="1" type="body"/>
          </p:nvPr>
        </p:nvSpPr>
        <p:spPr>
          <a:xfrm>
            <a:off x="729450" y="2078875"/>
            <a:ext cx="80460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原始資本結構理論的抵換理論:</a:t>
            </a:r>
            <a:endParaRPr/>
          </a:p>
          <a:p>
            <a:pPr indent="0" lvl="0" marL="0" rtl="0" algn="ctr">
              <a:spcBef>
                <a:spcPts val="1200"/>
              </a:spcBef>
              <a:spcAft>
                <a:spcPts val="0"/>
              </a:spcAft>
              <a:buNone/>
            </a:pPr>
            <a:r>
              <a:rPr lang="zh-TW"/>
              <a:t>D + E = V + TB - BC</a:t>
            </a:r>
            <a:endParaRPr/>
          </a:p>
          <a:p>
            <a:pPr indent="0" lvl="0" marL="0" rtl="0" algn="l">
              <a:spcBef>
                <a:spcPts val="1200"/>
              </a:spcBef>
              <a:spcAft>
                <a:spcPts val="0"/>
              </a:spcAft>
              <a:buNone/>
            </a:pPr>
            <a:r>
              <a:rPr lang="zh-TW"/>
              <a:t>考量巨災後修正加入損失補償量:</a:t>
            </a:r>
            <a:endParaRPr/>
          </a:p>
          <a:p>
            <a:pPr indent="0" lvl="0" marL="0" rtl="0" algn="ctr">
              <a:spcBef>
                <a:spcPts val="1200"/>
              </a:spcBef>
              <a:spcAft>
                <a:spcPts val="0"/>
              </a:spcAft>
              <a:buNone/>
            </a:pPr>
            <a:r>
              <a:rPr lang="zh-TW"/>
              <a:t>D + E = V + TB - BC </a:t>
            </a:r>
            <a:r>
              <a:rPr lang="zh-TW">
                <a:solidFill>
                  <a:srgbClr val="FF0000"/>
                </a:solidFill>
              </a:rPr>
              <a:t>+ LC</a:t>
            </a:r>
            <a:endParaRPr>
              <a:solidFill>
                <a:srgbClr val="FF0000"/>
              </a:solidFill>
            </a:endParaRPr>
          </a:p>
          <a:p>
            <a:pPr indent="0" lvl="0" marL="0" rtl="0" algn="l">
              <a:spcBef>
                <a:spcPts val="1200"/>
              </a:spcBef>
              <a:spcAft>
                <a:spcPts val="0"/>
              </a:spcAft>
              <a:buNone/>
            </a:pPr>
            <a:r>
              <a:rPr lang="zh-TW"/>
              <a:t>納入SPV後:</a:t>
            </a:r>
            <a:endParaRPr/>
          </a:p>
          <a:p>
            <a:pPr indent="0" lvl="0" marL="0" rtl="0" algn="ctr">
              <a:spcBef>
                <a:spcPts val="1200"/>
              </a:spcBef>
              <a:spcAft>
                <a:spcPts val="1200"/>
              </a:spcAft>
              <a:buNone/>
            </a:pPr>
            <a:r>
              <a:rPr lang="zh-TW"/>
              <a:t>D + E </a:t>
            </a:r>
            <a:r>
              <a:rPr lang="zh-TW">
                <a:solidFill>
                  <a:srgbClr val="0000FF"/>
                </a:solidFill>
              </a:rPr>
              <a:t>+ Investvalue(Ins) + Investvalue(SPV)</a:t>
            </a:r>
            <a:r>
              <a:rPr lang="zh-TW"/>
              <a:t> = V + TB - BC + LC </a:t>
            </a:r>
            <a:r>
              <a:rPr lang="zh-TW">
                <a:solidFill>
                  <a:srgbClr val="FF0000"/>
                </a:solidFill>
              </a:rPr>
              <a:t>+ Asset(SPV)</a:t>
            </a:r>
            <a:endParaRPr>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OUTLINE</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zh-TW" sz="2100"/>
              <a:t>研究動機</a:t>
            </a:r>
            <a:endParaRPr sz="2100"/>
          </a:p>
          <a:p>
            <a:pPr indent="-361950" lvl="0" marL="457200" rtl="0" algn="l">
              <a:spcBef>
                <a:spcPts val="0"/>
              </a:spcBef>
              <a:spcAft>
                <a:spcPts val="0"/>
              </a:spcAft>
              <a:buSzPts val="2100"/>
              <a:buChar char="●"/>
            </a:pPr>
            <a:r>
              <a:rPr lang="zh-TW" sz="2100"/>
              <a:t>模型架構</a:t>
            </a:r>
            <a:endParaRPr sz="2100"/>
          </a:p>
          <a:p>
            <a:pPr indent="-361950" lvl="0" marL="457200" rtl="0" algn="l">
              <a:spcBef>
                <a:spcPts val="0"/>
              </a:spcBef>
              <a:spcAft>
                <a:spcPts val="0"/>
              </a:spcAft>
              <a:buSzPts val="2100"/>
              <a:buChar char="●"/>
            </a:pPr>
            <a:r>
              <a:rPr lang="zh-TW" sz="2100"/>
              <a:t>數值結果</a:t>
            </a:r>
            <a:endParaRPr sz="2100"/>
          </a:p>
          <a:p>
            <a:pPr indent="-361950" lvl="0" marL="457200" rtl="0" algn="l">
              <a:spcBef>
                <a:spcPts val="0"/>
              </a:spcBef>
              <a:spcAft>
                <a:spcPts val="0"/>
              </a:spcAft>
              <a:buSzPts val="2100"/>
              <a:buChar char="●"/>
            </a:pPr>
            <a:r>
              <a:rPr lang="zh-TW" sz="2100"/>
              <a:t>結論</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交易區間</a:t>
            </a:r>
            <a:endParaRPr/>
          </a:p>
        </p:txBody>
      </p:sp>
      <p:sp>
        <p:nvSpPr>
          <p:cNvPr id="226" name="Google Shape;226;p32"/>
          <p:cNvSpPr txBox="1"/>
          <p:nvPr>
            <p:ph idx="1" type="body"/>
          </p:nvPr>
        </p:nvSpPr>
        <p:spPr>
          <a:xfrm>
            <a:off x="729450" y="2078875"/>
            <a:ext cx="80460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投資人要求最低債息率:</a:t>
            </a:r>
            <a:br>
              <a:rPr lang="zh-TW"/>
            </a:br>
            <a:r>
              <a:rPr lang="zh-TW"/>
              <a:t>計算投資人未來報酬現值，若未來報酬現值高於名目本金，表示投資人獲得多於付出，債息率有下調空間</a:t>
            </a:r>
            <a:br>
              <a:rPr lang="zh-TW"/>
            </a:br>
            <a:r>
              <a:rPr lang="zh-TW"/>
              <a:t>反之則調升，直到未來報酬現值與名目本金相等，為</a:t>
            </a:r>
            <a:r>
              <a:rPr lang="zh-TW"/>
              <a:t>投資人要求最低債息率</a:t>
            </a:r>
            <a:br>
              <a:rPr lang="zh-TW"/>
            </a:br>
            <a:br>
              <a:rPr lang="zh-TW"/>
            </a:br>
            <a:r>
              <a:rPr lang="zh-TW"/>
              <a:t>公司願付最高債息率:</a:t>
            </a:r>
            <a:br>
              <a:rPr lang="zh-TW"/>
            </a:br>
            <a:r>
              <a:rPr lang="zh-TW"/>
              <a:t>可分別以股東(E)、公司債債權人(D)、公司(E+D)計算，以下以股東為例</a:t>
            </a:r>
            <a:br>
              <a:rPr lang="zh-TW"/>
            </a:br>
            <a:r>
              <a:rPr lang="zh-TW"/>
              <a:t>若發行債券後股東價值變化量ΔE大於0，表示發行對股東有利，債息率有上調空間</a:t>
            </a:r>
            <a:br>
              <a:rPr lang="zh-TW"/>
            </a:br>
            <a:r>
              <a:rPr lang="zh-TW"/>
              <a:t>反之則調降，直到股東價值變化量ΔE等於0，為股東願付最高債息率</a:t>
            </a:r>
            <a:br>
              <a:rPr lang="zh-TW"/>
            </a:br>
            <a:endParaRPr/>
          </a:p>
          <a:p>
            <a:pPr indent="0" lvl="0" marL="0" rtl="0" algn="l">
              <a:spcBef>
                <a:spcPts val="1200"/>
              </a:spcBef>
              <a:spcAft>
                <a:spcPts val="0"/>
              </a:spcAft>
              <a:buNone/>
            </a:pPr>
            <a:r>
              <a:t/>
            </a:r>
            <a:endParaRPr/>
          </a:p>
          <a:p>
            <a:pPr indent="0" lvl="0" marL="0" rtl="0" algn="l">
              <a:spcBef>
                <a:spcPts val="1200"/>
              </a:spcBef>
              <a:spcAft>
                <a:spcPts val="1200"/>
              </a:spcAft>
              <a:buNone/>
            </a:pPr>
            <a:br>
              <a:rPr lang="zh-TW"/>
            </a:b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730000" y="1318650"/>
            <a:ext cx="3300900" cy="2601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zh-TW" sz="6000"/>
              <a:t>數值結果</a:t>
            </a:r>
            <a:endParaRPr sz="6000"/>
          </a:p>
        </p:txBody>
      </p:sp>
      <p:sp>
        <p:nvSpPr>
          <p:cNvPr id="232" name="Google Shape;232;p33"/>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233" name="Google Shape;233;p33"/>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Artemis</a:t>
            </a:r>
            <a:r>
              <a:rPr lang="zh-TW"/>
              <a:t>市場分布觀察(2020~2025，地震相關)</a:t>
            </a:r>
            <a:endParaRPr/>
          </a:p>
        </p:txBody>
      </p:sp>
      <p:sp>
        <p:nvSpPr>
          <p:cNvPr id="239" name="Google Shape;239;p34"/>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以損失起賠&amp;單一事件型為最大宗，產業指數&amp;年度累積型居次</a:t>
            </a:r>
            <a:endParaRPr/>
          </a:p>
          <a:p>
            <a:pPr indent="0" lvl="0" marL="0" rtl="0" algn="l">
              <a:spcBef>
                <a:spcPts val="1200"/>
              </a:spcBef>
              <a:spcAft>
                <a:spcPts val="1200"/>
              </a:spcAft>
              <a:buNone/>
            </a:pPr>
            <a:r>
              <a:t/>
            </a:r>
            <a:endParaRPr/>
          </a:p>
        </p:txBody>
      </p:sp>
      <p:graphicFrame>
        <p:nvGraphicFramePr>
          <p:cNvPr id="240" name="Google Shape;240;p34"/>
          <p:cNvGraphicFramePr/>
          <p:nvPr/>
        </p:nvGraphicFramePr>
        <p:xfrm>
          <a:off x="952500" y="2218925"/>
          <a:ext cx="3000000" cy="3000000"/>
        </p:xfrm>
        <a:graphic>
          <a:graphicData uri="http://schemas.openxmlformats.org/drawingml/2006/table">
            <a:tbl>
              <a:tblPr>
                <a:noFill/>
                <a:tableStyleId>{76B12C9D-F944-440F-ABB9-D0C8275754EB}</a:tableStyleId>
              </a:tblPr>
              <a:tblGrid>
                <a:gridCol w="1809750"/>
                <a:gridCol w="1809750"/>
                <a:gridCol w="1809750"/>
                <a:gridCol w="1809750"/>
              </a:tblGrid>
              <a:tr h="381000">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c>
                  <a:txBody>
                    <a:bodyPr/>
                    <a:lstStyle/>
                    <a:p>
                      <a:pPr indent="0" lvl="0" marL="0" rtl="0" algn="ctr">
                        <a:spcBef>
                          <a:spcPts val="0"/>
                        </a:spcBef>
                        <a:spcAft>
                          <a:spcPts val="0"/>
                        </a:spcAft>
                        <a:buNone/>
                      </a:pPr>
                      <a:r>
                        <a:t/>
                      </a:r>
                      <a:endParaRPr/>
                    </a:p>
                  </a:txBody>
                  <a:tcPr marT="91425" marB="91425" marR="91425" marL="91425" anchor="ctr"/>
                </a:tc>
              </a:tr>
              <a:tr h="381000">
                <a:tc>
                  <a:txBody>
                    <a:bodyPr/>
                    <a:lstStyle/>
                    <a:p>
                      <a:pPr indent="0" lvl="0" marL="0" rtl="0" algn="ctr">
                        <a:spcBef>
                          <a:spcPts val="0"/>
                        </a:spcBef>
                        <a:spcAft>
                          <a:spcPts val="0"/>
                        </a:spcAft>
                        <a:buNone/>
                      </a:pPr>
                      <a:r>
                        <a:rPr lang="zh-TW"/>
                        <a:t>年度累積損失</a:t>
                      </a:r>
                      <a:endParaRPr/>
                    </a:p>
                  </a:txBody>
                  <a:tcPr marT="91425" marB="91425" marR="91425" marL="91425" anchor="ctr"/>
                </a:tc>
                <a:tc>
                  <a:txBody>
                    <a:bodyPr/>
                    <a:lstStyle/>
                    <a:p>
                      <a:pPr indent="0" lvl="0" marL="0" rtl="0" algn="ctr">
                        <a:spcBef>
                          <a:spcPts val="0"/>
                        </a:spcBef>
                        <a:spcAft>
                          <a:spcPts val="0"/>
                        </a:spcAft>
                        <a:buNone/>
                      </a:pPr>
                      <a:r>
                        <a:rPr lang="zh-TW"/>
                        <a:t>73</a:t>
                      </a:r>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zh-TW"/>
                        <a:t>39</a:t>
                      </a:r>
                      <a:endParaRPr/>
                    </a:p>
                  </a:txBody>
                  <a:tcPr marT="91425" marB="91425" marR="91425" marL="91425" anchor="ctr"/>
                </a:tc>
                <a:tc>
                  <a:txBody>
                    <a:bodyPr/>
                    <a:lstStyle/>
                    <a:p>
                      <a:pPr indent="0" lvl="0" marL="0" rtl="0" algn="ctr">
                        <a:spcBef>
                          <a:spcPts val="0"/>
                        </a:spcBef>
                        <a:spcAft>
                          <a:spcPts val="0"/>
                        </a:spcAft>
                        <a:buNone/>
                      </a:pPr>
                      <a:r>
                        <a:rPr lang="zh-TW"/>
                        <a:t>112</a:t>
                      </a:r>
                      <a:endParaRPr/>
                    </a:p>
                  </a:txBody>
                  <a:tcPr marT="91425" marB="91425" marR="91425" marL="91425" anchor="ctr"/>
                </a:tc>
              </a:tr>
              <a:tr h="381000">
                <a:tc>
                  <a:txBody>
                    <a:bodyPr/>
                    <a:lstStyle/>
                    <a:p>
                      <a:pPr indent="0" lvl="0" marL="0" rtl="0" algn="ctr">
                        <a:spcBef>
                          <a:spcPts val="0"/>
                        </a:spcBef>
                        <a:spcAft>
                          <a:spcPts val="0"/>
                        </a:spcAft>
                        <a:buNone/>
                      </a:pPr>
                      <a:r>
                        <a:rPr lang="zh-TW"/>
                        <a:t>融合型</a:t>
                      </a:r>
                      <a:endParaRPr/>
                    </a:p>
                  </a:txBody>
                  <a:tcPr marT="91425" marB="91425" marR="91425" marL="91425" anchor="ctr"/>
                </a:tc>
                <a:tc>
                  <a:txBody>
                    <a:bodyPr/>
                    <a:lstStyle/>
                    <a:p>
                      <a:pPr indent="0" lvl="0" marL="0" rtl="0" algn="ctr">
                        <a:spcBef>
                          <a:spcPts val="0"/>
                        </a:spcBef>
                        <a:spcAft>
                          <a:spcPts val="0"/>
                        </a:spcAft>
                        <a:buNone/>
                      </a:pPr>
                      <a:r>
                        <a:rPr lang="zh-TW"/>
                        <a:t>1</a:t>
                      </a:r>
                      <a:endParaRPr/>
                    </a:p>
                  </a:txBody>
                  <a:tcPr marT="91425" marB="91425" marR="91425" marL="91425" anchor="ctr"/>
                </a:tc>
                <a:tc>
                  <a:txBody>
                    <a:bodyPr/>
                    <a:lstStyle/>
                    <a:p>
                      <a:pPr indent="0" lvl="0" marL="0" rtl="0" algn="ctr">
                        <a:spcBef>
                          <a:spcPts val="0"/>
                        </a:spcBef>
                        <a:spcAft>
                          <a:spcPts val="0"/>
                        </a:spcAft>
                        <a:buNone/>
                      </a:pPr>
                      <a:r>
                        <a:rPr lang="zh-TW"/>
                        <a:t>5</a:t>
                      </a:r>
                      <a:endParaRPr/>
                    </a:p>
                  </a:txBody>
                  <a:tcPr marT="91425" marB="91425" marR="91425" marL="91425" anchor="ctr"/>
                </a:tc>
                <a:tc>
                  <a:txBody>
                    <a:bodyPr/>
                    <a:lstStyle/>
                    <a:p>
                      <a:pPr indent="0" lvl="0" marL="0" rtl="0" algn="ctr">
                        <a:spcBef>
                          <a:spcPts val="0"/>
                        </a:spcBef>
                        <a:spcAft>
                          <a:spcPts val="0"/>
                        </a:spcAft>
                        <a:buNone/>
                      </a:pPr>
                      <a:r>
                        <a:rPr lang="zh-TW"/>
                        <a:t>6</a:t>
                      </a:r>
                      <a:endParaRPr/>
                    </a:p>
                  </a:txBody>
                  <a:tcPr marT="91425" marB="91425" marR="91425" marL="91425" anchor="ctr"/>
                </a:tc>
              </a:tr>
              <a:tr h="381000">
                <a:tc>
                  <a:txBody>
                    <a:bodyPr/>
                    <a:lstStyle/>
                    <a:p>
                      <a:pPr indent="0" lvl="0" marL="0" rtl="0" algn="ctr">
                        <a:spcBef>
                          <a:spcPts val="0"/>
                        </a:spcBef>
                        <a:spcAft>
                          <a:spcPts val="0"/>
                        </a:spcAft>
                        <a:buNone/>
                      </a:pPr>
                      <a:r>
                        <a:rPr lang="zh-TW"/>
                        <a:t>單一事件損失</a:t>
                      </a:r>
                      <a:endParaRPr/>
                    </a:p>
                  </a:txBody>
                  <a:tcPr marT="91425" marB="91425" marR="91425" marL="91425" anchor="ctr"/>
                </a:tc>
                <a:tc>
                  <a:txBody>
                    <a:bodyPr/>
                    <a:lstStyle/>
                    <a:p>
                      <a:pPr indent="0" lvl="0" marL="0" rtl="0" algn="ctr">
                        <a:spcBef>
                          <a:spcPts val="0"/>
                        </a:spcBef>
                        <a:spcAft>
                          <a:spcPts val="0"/>
                        </a:spcAft>
                        <a:buNone/>
                      </a:pPr>
                      <a:r>
                        <a:rPr lang="zh-TW"/>
                        <a:t>22</a:t>
                      </a:r>
                      <a:endParaRPr/>
                    </a:p>
                  </a:txBody>
                  <a:tcPr marT="91425" marB="91425" marR="91425" marL="91425" anchor="ctr"/>
                </a:tc>
                <a:tc>
                  <a:txBody>
                    <a:bodyPr/>
                    <a:lstStyle/>
                    <a:p>
                      <a:pPr indent="0" lvl="0" marL="0" rtl="0" algn="ctr">
                        <a:spcBef>
                          <a:spcPts val="0"/>
                        </a:spcBef>
                        <a:spcAft>
                          <a:spcPts val="0"/>
                        </a:spcAft>
                        <a:buNone/>
                      </a:pPr>
                      <a:r>
                        <a:rPr lang="zh-TW"/>
                        <a:t>102</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zh-TW"/>
                        <a:t>124</a:t>
                      </a:r>
                      <a:endParaRPr/>
                    </a:p>
                  </a:txBody>
                  <a:tcPr marT="91425" marB="91425" marR="91425" marL="91425" anchor="ctr"/>
                </a:tc>
              </a:tr>
              <a:tr h="381000">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zh-TW"/>
                        <a:t>96</a:t>
                      </a:r>
                      <a:endParaRPr/>
                    </a:p>
                  </a:txBody>
                  <a:tcPr marT="91425" marB="91425" marR="91425" marL="91425" anchor="ctr"/>
                </a:tc>
                <a:tc>
                  <a:txBody>
                    <a:bodyPr/>
                    <a:lstStyle/>
                    <a:p>
                      <a:pPr indent="0" lvl="0" marL="0" rtl="0" algn="ctr">
                        <a:spcBef>
                          <a:spcPts val="0"/>
                        </a:spcBef>
                        <a:spcAft>
                          <a:spcPts val="0"/>
                        </a:spcAft>
                        <a:buNone/>
                      </a:pPr>
                      <a:r>
                        <a:rPr lang="zh-TW"/>
                        <a:t>146</a:t>
                      </a:r>
                      <a:endParaRPr/>
                    </a:p>
                  </a:txBody>
                  <a:tcPr marT="91425" marB="91425" marR="91425" marL="91425" anchor="ctr"/>
                </a:tc>
                <a:tc>
                  <a:txBody>
                    <a:bodyPr/>
                    <a:lstStyle/>
                    <a:p>
                      <a:pPr indent="0" lvl="0" marL="0" rtl="0" algn="ctr">
                        <a:spcBef>
                          <a:spcPts val="0"/>
                        </a:spcBef>
                        <a:spcAft>
                          <a:spcPts val="0"/>
                        </a:spcAft>
                        <a:buNone/>
                      </a:pPr>
                      <a:r>
                        <a:rPr lang="zh-TW"/>
                        <a:t>242</a:t>
                      </a:r>
                      <a:endParaRPr/>
                    </a:p>
                  </a:txBody>
                  <a:tcPr marT="91425" marB="91425" marR="91425" marL="91425" anchor="ct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參數設定</a:t>
            </a:r>
            <a:endParaRPr/>
          </a:p>
        </p:txBody>
      </p:sp>
      <p:sp>
        <p:nvSpPr>
          <p:cNvPr id="246" name="Google Shape;246;p35"/>
          <p:cNvSpPr txBox="1"/>
          <p:nvPr>
            <p:ph idx="1" type="body"/>
          </p:nvPr>
        </p:nvSpPr>
        <p:spPr>
          <a:xfrm>
            <a:off x="729450" y="2078875"/>
            <a:ext cx="3358200" cy="285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公司參數 : </a:t>
            </a:r>
            <a:br>
              <a:rPr lang="zh-TW"/>
            </a:br>
            <a:r>
              <a:rPr lang="zh-TW"/>
              <a:t>參考Palomar Specialty Insurance Company 2023 年 10-K財報</a:t>
            </a:r>
            <a:endParaRPr/>
          </a:p>
          <a:p>
            <a:pPr indent="0" lvl="0" marL="0" rtl="0" algn="l">
              <a:spcBef>
                <a:spcPts val="1200"/>
              </a:spcBef>
              <a:spcAft>
                <a:spcPts val="0"/>
              </a:spcAft>
              <a:buNone/>
            </a:pPr>
            <a:r>
              <a:rPr lang="zh-TW"/>
              <a:t>合約參數 : </a:t>
            </a:r>
            <a:br>
              <a:rPr lang="zh-TW"/>
            </a:br>
            <a:r>
              <a:rPr lang="zh-TW"/>
              <a:t>使用</a:t>
            </a:r>
            <a:r>
              <a:rPr lang="zh-TW"/>
              <a:t>Palomar Specialty Insurance Company </a:t>
            </a:r>
            <a:br>
              <a:rPr lang="zh-TW"/>
            </a:br>
            <a:r>
              <a:rPr lang="zh-TW"/>
              <a:t>發行的Torrey Pines Re Ltd (Series 2023-1)</a:t>
            </a:r>
            <a:br>
              <a:rPr lang="zh-TW"/>
            </a:br>
            <a:r>
              <a:rPr lang="zh-TW"/>
              <a:t>以損失起賠&amp;單一事件發行，債息5%</a:t>
            </a:r>
            <a:endParaRPr/>
          </a:p>
          <a:p>
            <a:pPr indent="0" lvl="0" marL="0" rtl="0" algn="l">
              <a:spcBef>
                <a:spcPts val="1200"/>
              </a:spcBef>
              <a:spcAft>
                <a:spcPts val="1200"/>
              </a:spcAft>
              <a:buNone/>
            </a:pPr>
            <a:r>
              <a:rPr lang="zh-TW"/>
              <a:t>環境參數 : </a:t>
            </a:r>
            <a:br>
              <a:rPr lang="zh-TW"/>
            </a:br>
            <a:r>
              <a:rPr lang="zh-TW"/>
              <a:t>參考過往文獻資料和使用Zeta最佳化演算</a:t>
            </a:r>
            <a:endParaRPr/>
          </a:p>
        </p:txBody>
      </p:sp>
      <p:graphicFrame>
        <p:nvGraphicFramePr>
          <p:cNvPr id="247" name="Google Shape;247;p35"/>
          <p:cNvGraphicFramePr/>
          <p:nvPr/>
        </p:nvGraphicFramePr>
        <p:xfrm>
          <a:off x="4148700" y="1043583"/>
          <a:ext cx="3000000" cy="3000000"/>
        </p:xfrm>
        <a:graphic>
          <a:graphicData uri="http://schemas.openxmlformats.org/drawingml/2006/table">
            <a:tbl>
              <a:tblPr>
                <a:noFill/>
                <a:tableStyleId>{9BA5A4FA-BBC9-44A3-8854-360BDCA5FC47}</a:tableStyleId>
              </a:tblPr>
              <a:tblGrid>
                <a:gridCol w="786775"/>
                <a:gridCol w="1023975"/>
                <a:gridCol w="1784750"/>
                <a:gridCol w="1131675"/>
              </a:tblGrid>
              <a:tr h="223675">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參數類別</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符號</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符號定義</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數值</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rowSpan="6">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公司參數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900"/>
                        <a:t>V</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公司資產價值</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1,306,450,000</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D</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公司債務價值</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921,696,000</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τ</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公司稅稅率(%)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27.1</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Coupon rate</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公司債債息率(%)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6.25</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m</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公司保險業</a:t>
                      </a:r>
                      <a:r>
                        <a:rPr lang="zh-TW" sz="900">
                          <a:latin typeface="Times New Roman"/>
                          <a:ea typeface="Times New Roman"/>
                          <a:cs typeface="Times New Roman"/>
                          <a:sym typeface="Times New Roman"/>
                        </a:rPr>
                        <a:t>市佔率(%)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8.62</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σ</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公司資產波動度(%)</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5</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rowSpan="6">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合約參數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900"/>
                        <a:t>T</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到期日(年)</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3</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att</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觸發門檻</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1,225,000,000</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det</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耗盡門檻</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50000"/>
                        </a:lnSpc>
                        <a:spcBef>
                          <a:spcPts val="0"/>
                        </a:spcBef>
                        <a:spcAft>
                          <a:spcPts val="0"/>
                        </a:spcAft>
                        <a:buClr>
                          <a:srgbClr val="000000"/>
                        </a:buClr>
                        <a:buFont typeface="Arial"/>
                        <a:buNone/>
                      </a:pPr>
                      <a:r>
                        <a:rPr lang="zh-TW" sz="900">
                          <a:latin typeface="Cambria Math"/>
                          <a:ea typeface="Cambria Math"/>
                          <a:cs typeface="Cambria Math"/>
                          <a:sym typeface="Cambria Math"/>
                        </a:rPr>
                        <a:t>1,375,000,000</a:t>
                      </a:r>
                      <a:endParaRPr sz="900">
                        <a:latin typeface="Cambria Math"/>
                        <a:ea typeface="Cambria Math"/>
                        <a:cs typeface="Cambria Math"/>
                        <a:sym typeface="Cambria Math"/>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L</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觸發門檻單位</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9</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Ld</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耗盡門檻單位</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11</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Parvalue</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巨災債券名目本金</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150,000,000</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rowSpan="4">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環境參數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900"/>
                        <a:t>λ</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Poisson參數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0.328</a:t>
                      </a:r>
                      <a:endParaRPr sz="900">
                        <a:latin typeface="Cambria Math"/>
                        <a:ea typeface="Cambria Math"/>
                        <a:cs typeface="Cambria Math"/>
                        <a:sym typeface="Cambria Math"/>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s</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Zeta分配</a:t>
                      </a:r>
                      <a:r>
                        <a:rPr lang="zh-TW" sz="900">
                          <a:latin typeface="Times New Roman"/>
                          <a:ea typeface="Times New Roman"/>
                          <a:cs typeface="Times New Roman"/>
                          <a:sym typeface="Times New Roman"/>
                        </a:rPr>
                        <a:t>規模參數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2.455</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γ</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回收率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0.6</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90150">
                <a:tc vMerge="1"/>
                <a:tc>
                  <a:txBody>
                    <a:bodyPr/>
                    <a:lstStyle/>
                    <a:p>
                      <a:pPr indent="0" lvl="0" marL="0" marR="0" rtl="0" algn="ctr">
                        <a:spcBef>
                          <a:spcPts val="0"/>
                        </a:spcBef>
                        <a:spcAft>
                          <a:spcPts val="0"/>
                        </a:spcAft>
                        <a:buNone/>
                      </a:pPr>
                      <a:r>
                        <a:rPr lang="zh-TW" sz="900"/>
                        <a:t>r</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無風險利率(%)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3.57</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Torrey Pines Re Ltd (Series 2023-1)</a:t>
            </a:r>
            <a:r>
              <a:rPr lang="zh-TW"/>
              <a:t>臨界債息率</a:t>
            </a:r>
            <a:endParaRPr/>
          </a:p>
        </p:txBody>
      </p:sp>
      <p:sp>
        <p:nvSpPr>
          <p:cNvPr id="253" name="Google Shape;253;p36"/>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最終發行債息率5%，存在於所有交易區間中</a:t>
            </a:r>
            <a:endParaRPr/>
          </a:p>
          <a:p>
            <a:pPr indent="0" lvl="0" marL="0" rtl="0" algn="l">
              <a:spcBef>
                <a:spcPts val="1200"/>
              </a:spcBef>
              <a:spcAft>
                <a:spcPts val="1200"/>
              </a:spcAft>
              <a:buNone/>
            </a:pPr>
            <a:r>
              <a:t/>
            </a:r>
            <a:endParaRPr/>
          </a:p>
        </p:txBody>
      </p:sp>
      <p:graphicFrame>
        <p:nvGraphicFramePr>
          <p:cNvPr id="254" name="Google Shape;254;p36"/>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5.38</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8.</a:t>
                      </a:r>
                      <a:r>
                        <a:rPr lang="zh-TW"/>
                        <a:t>41</a:t>
                      </a:r>
                      <a:endParaRPr/>
                    </a:p>
                  </a:txBody>
                  <a:tcPr marT="91425" marB="91425" marR="91425" marL="91425" anchor="ctr"/>
                </a:tc>
                <a:tc>
                  <a:txBody>
                    <a:bodyPr/>
                    <a:lstStyle/>
                    <a:p>
                      <a:pPr indent="0" lvl="0" marL="0" rtl="0" algn="ctr">
                        <a:spcBef>
                          <a:spcPts val="0"/>
                        </a:spcBef>
                        <a:spcAft>
                          <a:spcPts val="0"/>
                        </a:spcAft>
                        <a:buNone/>
                      </a:pPr>
                      <a:r>
                        <a:rPr lang="zh-TW"/>
                        <a:t>5.90</a:t>
                      </a:r>
                      <a:endParaRPr/>
                    </a:p>
                  </a:txBody>
                  <a:tcPr marT="91425" marB="91425" marR="91425" marL="91425" anchor="ctr"/>
                </a:tc>
                <a:tc>
                  <a:txBody>
                    <a:bodyPr/>
                    <a:lstStyle/>
                    <a:p>
                      <a:pPr indent="0" lvl="0" marL="0" rtl="0" algn="ctr">
                        <a:spcBef>
                          <a:spcPts val="0"/>
                        </a:spcBef>
                        <a:spcAft>
                          <a:spcPts val="0"/>
                        </a:spcAft>
                        <a:buNone/>
                      </a:pPr>
                      <a:r>
                        <a:rPr lang="zh-TW"/>
                        <a:t>3.84</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zh-TW"/>
                        <a:t>5.37</a:t>
                      </a:r>
                      <a:endParaRPr/>
                    </a:p>
                  </a:txBody>
                  <a:tcPr marT="91425" marB="91425" marR="91425" marL="91425" anchor="ctr">
                    <a:lnL cap="flat" cmpd="sng" w="9525">
                      <a:solidFill>
                        <a:srgbClr val="9E9E9E"/>
                      </a:solidFill>
                      <a:prstDash val="solid"/>
                      <a:round/>
                      <a:headEnd len="sm" w="sm" type="none"/>
                      <a:tailEnd len="sm" w="sm" type="none"/>
                    </a:lnL>
                    <a:solidFill>
                      <a:srgbClr val="D9EAD3"/>
                    </a:solidFill>
                  </a:tcPr>
                </a:tc>
                <a:tc>
                  <a:txBody>
                    <a:bodyPr/>
                    <a:lstStyle/>
                    <a:p>
                      <a:pPr indent="0" lvl="0" marL="0" rtl="0" algn="ctr">
                        <a:spcBef>
                          <a:spcPts val="0"/>
                        </a:spcBef>
                        <a:spcAft>
                          <a:spcPts val="0"/>
                        </a:spcAft>
                        <a:buNone/>
                      </a:pPr>
                      <a:r>
                        <a:rPr lang="zh-TW"/>
                        <a:t>8.38</a:t>
                      </a:r>
                      <a:endParaRPr/>
                    </a:p>
                  </a:txBody>
                  <a:tcPr marT="91425" marB="91425" marR="91425" marL="91425" anchor="ctr">
                    <a:solidFill>
                      <a:srgbClr val="D9EAD3"/>
                    </a:solidFill>
                  </a:tcPr>
                </a:tc>
                <a:tc>
                  <a:txBody>
                    <a:bodyPr/>
                    <a:lstStyle/>
                    <a:p>
                      <a:pPr indent="0" lvl="0" marL="0" rtl="0" algn="ctr">
                        <a:spcBef>
                          <a:spcPts val="0"/>
                        </a:spcBef>
                        <a:spcAft>
                          <a:spcPts val="0"/>
                        </a:spcAft>
                        <a:buNone/>
                      </a:pPr>
                      <a:r>
                        <a:rPr lang="zh-TW"/>
                        <a:t>5.93</a:t>
                      </a:r>
                      <a:endParaRPr/>
                    </a:p>
                  </a:txBody>
                  <a:tcPr marT="91425" marB="91425" marR="91425" marL="91425" anchor="ctr">
                    <a:solidFill>
                      <a:srgbClr val="D9EAD3"/>
                    </a:solidFill>
                  </a:tcPr>
                </a:tc>
                <a:tc>
                  <a:txBody>
                    <a:bodyPr/>
                    <a:lstStyle/>
                    <a:p>
                      <a:pPr indent="0" lvl="0" marL="0" rtl="0" algn="ctr">
                        <a:spcBef>
                          <a:spcPts val="0"/>
                        </a:spcBef>
                        <a:spcAft>
                          <a:spcPts val="0"/>
                        </a:spcAft>
                        <a:buNone/>
                      </a:pPr>
                      <a:r>
                        <a:rPr lang="zh-TW"/>
                        <a:t>3.82</a:t>
                      </a:r>
                      <a:endParaRPr/>
                    </a:p>
                  </a:txBody>
                  <a:tcPr marT="91425" marB="91425" marR="91425" marL="91425" anchor="ctr">
                    <a:solidFill>
                      <a:srgbClr val="D9EAD3"/>
                    </a:solidFill>
                  </a:tcP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5.81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7.71</a:t>
                      </a:r>
                      <a:endParaRPr/>
                    </a:p>
                  </a:txBody>
                  <a:tcPr marT="91425" marB="91425" marR="91425" marL="91425" anchor="ctr"/>
                </a:tc>
                <a:tc>
                  <a:txBody>
                    <a:bodyPr/>
                    <a:lstStyle/>
                    <a:p>
                      <a:pPr indent="0" lvl="0" marL="0" rtl="0" algn="ctr">
                        <a:spcBef>
                          <a:spcPts val="0"/>
                        </a:spcBef>
                        <a:spcAft>
                          <a:spcPts val="0"/>
                        </a:spcAft>
                        <a:buNone/>
                      </a:pPr>
                      <a:r>
                        <a:rPr lang="zh-TW"/>
                        <a:t>6.15</a:t>
                      </a:r>
                      <a:endParaRPr/>
                    </a:p>
                  </a:txBody>
                  <a:tcPr marT="91425" marB="91425" marR="91425" marL="91425" anchor="ctr"/>
                </a:tc>
                <a:tc>
                  <a:txBody>
                    <a:bodyPr/>
                    <a:lstStyle/>
                    <a:p>
                      <a:pPr indent="0" lvl="0" marL="0" rtl="0" algn="ctr">
                        <a:spcBef>
                          <a:spcPts val="0"/>
                        </a:spcBef>
                        <a:spcAft>
                          <a:spcPts val="0"/>
                        </a:spcAft>
                        <a:buNone/>
                      </a:pPr>
                      <a:r>
                        <a:rPr lang="zh-TW"/>
                        <a:t>3.86</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5.81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7.69</a:t>
                      </a:r>
                      <a:endParaRPr/>
                    </a:p>
                  </a:txBody>
                  <a:tcPr marT="91425" marB="91425" marR="91425" marL="91425" anchor="ctr"/>
                </a:tc>
                <a:tc>
                  <a:txBody>
                    <a:bodyPr/>
                    <a:lstStyle/>
                    <a:p>
                      <a:pPr indent="0" lvl="0" marL="0" rtl="0" algn="ctr">
                        <a:spcBef>
                          <a:spcPts val="0"/>
                        </a:spcBef>
                        <a:spcAft>
                          <a:spcPts val="0"/>
                        </a:spcAft>
                        <a:buNone/>
                      </a:pPr>
                      <a:r>
                        <a:rPr lang="zh-TW"/>
                        <a:t>6.15</a:t>
                      </a:r>
                      <a:endParaRPr/>
                    </a:p>
                  </a:txBody>
                  <a:tcPr marT="91425" marB="91425" marR="91425" marL="91425" anchor="ctr"/>
                </a:tc>
                <a:tc>
                  <a:txBody>
                    <a:bodyPr/>
                    <a:lstStyle/>
                    <a:p>
                      <a:pPr indent="0" lvl="0" marL="0" rtl="0" algn="ctr">
                        <a:spcBef>
                          <a:spcPts val="0"/>
                        </a:spcBef>
                        <a:spcAft>
                          <a:spcPts val="0"/>
                        </a:spcAft>
                        <a:buNone/>
                      </a:pPr>
                      <a:r>
                        <a:rPr lang="zh-TW"/>
                        <a:t>3.85</a:t>
                      </a:r>
                      <a:endParaRPr/>
                    </a:p>
                  </a:txBody>
                  <a:tcPr marT="91425" marB="91425" marR="91425" marL="91425"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Torrey Pines Re Ltd (Series 2023-1)交易區間</a:t>
            </a:r>
            <a:endParaRPr/>
          </a:p>
        </p:txBody>
      </p:sp>
      <p:sp>
        <p:nvSpPr>
          <p:cNvPr id="260" name="Google Shape;260;p37"/>
          <p:cNvSpPr txBox="1"/>
          <p:nvPr>
            <p:ph idx="1" type="body"/>
          </p:nvPr>
        </p:nvSpPr>
        <p:spPr>
          <a:xfrm>
            <a:off x="796475"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站在公司觀點，選擇損失起賠or產業指數皆會搭配單一事件，</a:t>
            </a:r>
            <a:br>
              <a:rPr lang="zh-TW"/>
            </a:br>
            <a:r>
              <a:rPr lang="zh-TW"/>
              <a:t>選擇年度累積or單一事件皆會搭配產業指數</a:t>
            </a:r>
            <a:endParaRPr/>
          </a:p>
          <a:p>
            <a:pPr indent="0" lvl="0" marL="0" rtl="0" algn="l">
              <a:spcBef>
                <a:spcPts val="1200"/>
              </a:spcBef>
              <a:spcAft>
                <a:spcPts val="1200"/>
              </a:spcAft>
              <a:buNone/>
            </a:pPr>
            <a:r>
              <a:t/>
            </a:r>
            <a:endParaRPr/>
          </a:p>
        </p:txBody>
      </p:sp>
      <p:graphicFrame>
        <p:nvGraphicFramePr>
          <p:cNvPr id="261" name="Google Shape;261;p37"/>
          <p:cNvGraphicFramePr/>
          <p:nvPr/>
        </p:nvGraphicFramePr>
        <p:xfrm>
          <a:off x="1520588" y="2218863"/>
          <a:ext cx="3000000" cy="3000000"/>
        </p:xfrm>
        <a:graphic>
          <a:graphicData uri="http://schemas.openxmlformats.org/drawingml/2006/table">
            <a:tbl>
              <a:tblPr>
                <a:noFill/>
                <a:tableStyleId>{76B12C9D-F944-440F-ABB9-D0C8275754EB}</a:tableStyleId>
              </a:tblPr>
              <a:tblGrid>
                <a:gridCol w="2098950"/>
                <a:gridCol w="1156975"/>
                <a:gridCol w="1627975"/>
                <a:gridCol w="121892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1.54</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4.57</a:t>
                      </a:r>
                      <a:endParaRPr/>
                    </a:p>
                  </a:txBody>
                  <a:tcPr marT="91425" marB="91425" marR="91425" marL="91425" anchor="ctr"/>
                </a:tc>
                <a:tc>
                  <a:txBody>
                    <a:bodyPr/>
                    <a:lstStyle/>
                    <a:p>
                      <a:pPr indent="0" lvl="0" marL="0" rtl="0" algn="ctr">
                        <a:spcBef>
                          <a:spcPts val="0"/>
                        </a:spcBef>
                        <a:spcAft>
                          <a:spcPts val="0"/>
                        </a:spcAft>
                        <a:buNone/>
                      </a:pPr>
                      <a:r>
                        <a:rPr lang="zh-TW"/>
                        <a:t>2.06</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zh-TW"/>
                        <a:t>1.55</a:t>
                      </a:r>
                      <a:endParaRPr/>
                    </a:p>
                  </a:txBody>
                  <a:tcPr marT="91425" marB="91425" marR="91425" marL="91425" anchor="ctr">
                    <a:lnL cap="flat" cmpd="sng" w="9525">
                      <a:solidFill>
                        <a:srgbClr val="9E9E9E"/>
                      </a:solidFill>
                      <a:prstDash val="solid"/>
                      <a:round/>
                      <a:headEnd len="sm" w="sm" type="none"/>
                      <a:tailEnd len="sm" w="sm" type="none"/>
                    </a:lnL>
                    <a:solidFill>
                      <a:srgbClr val="D9EAD3"/>
                    </a:solidFill>
                  </a:tcPr>
                </a:tc>
                <a:tc>
                  <a:txBody>
                    <a:bodyPr/>
                    <a:lstStyle/>
                    <a:p>
                      <a:pPr indent="0" lvl="0" marL="0" rtl="0" algn="ctr">
                        <a:spcBef>
                          <a:spcPts val="0"/>
                        </a:spcBef>
                        <a:spcAft>
                          <a:spcPts val="0"/>
                        </a:spcAft>
                        <a:buNone/>
                      </a:pPr>
                      <a:r>
                        <a:rPr lang="zh-TW"/>
                        <a:t>4.56</a:t>
                      </a:r>
                      <a:endParaRPr/>
                    </a:p>
                  </a:txBody>
                  <a:tcPr marT="91425" marB="91425" marR="91425" marL="91425" anchor="ctr">
                    <a:solidFill>
                      <a:srgbClr val="D9EAD3"/>
                    </a:solidFill>
                  </a:tcPr>
                </a:tc>
                <a:tc>
                  <a:txBody>
                    <a:bodyPr/>
                    <a:lstStyle/>
                    <a:p>
                      <a:pPr indent="0" lvl="0" marL="0" rtl="0" algn="ctr">
                        <a:spcBef>
                          <a:spcPts val="0"/>
                        </a:spcBef>
                        <a:spcAft>
                          <a:spcPts val="0"/>
                        </a:spcAft>
                        <a:buNone/>
                      </a:pPr>
                      <a:r>
                        <a:rPr lang="zh-TW"/>
                        <a:t>2.11</a:t>
                      </a:r>
                      <a:endParaRPr/>
                    </a:p>
                  </a:txBody>
                  <a:tcPr marT="91425" marB="91425" marR="91425" marL="91425" anchor="ctr">
                    <a:solidFill>
                      <a:srgbClr val="D9EAD3"/>
                    </a:solidFill>
                  </a:tcP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1.95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3.85</a:t>
                      </a:r>
                      <a:endParaRPr/>
                    </a:p>
                  </a:txBody>
                  <a:tcPr marT="91425" marB="91425" marR="91425" marL="91425" anchor="ctr"/>
                </a:tc>
                <a:tc>
                  <a:txBody>
                    <a:bodyPr/>
                    <a:lstStyle/>
                    <a:p>
                      <a:pPr indent="0" lvl="0" marL="0" rtl="0" algn="ctr">
                        <a:spcBef>
                          <a:spcPts val="0"/>
                        </a:spcBef>
                        <a:spcAft>
                          <a:spcPts val="0"/>
                        </a:spcAft>
                        <a:buNone/>
                      </a:pPr>
                      <a:r>
                        <a:rPr lang="zh-TW"/>
                        <a:t>2.29</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1.96</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3.84</a:t>
                      </a:r>
                      <a:endParaRPr/>
                    </a:p>
                  </a:txBody>
                  <a:tcPr marT="91425" marB="91425" marR="91425" marL="91425" anchor="ctr"/>
                </a:tc>
                <a:tc>
                  <a:txBody>
                    <a:bodyPr/>
                    <a:lstStyle/>
                    <a:p>
                      <a:pPr indent="0" lvl="0" marL="0" rtl="0" algn="ctr">
                        <a:spcBef>
                          <a:spcPts val="0"/>
                        </a:spcBef>
                        <a:spcAft>
                          <a:spcPts val="0"/>
                        </a:spcAft>
                        <a:buNone/>
                      </a:pPr>
                      <a:r>
                        <a:rPr lang="zh-TW"/>
                        <a:t>2.30</a:t>
                      </a:r>
                      <a:endParaRPr/>
                    </a:p>
                  </a:txBody>
                  <a:tcPr marT="91425" marB="91425" marR="91425" marL="91425"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參數設定</a:t>
            </a:r>
            <a:endParaRPr/>
          </a:p>
        </p:txBody>
      </p:sp>
      <p:sp>
        <p:nvSpPr>
          <p:cNvPr id="267" name="Google Shape;267;p38"/>
          <p:cNvSpPr txBox="1"/>
          <p:nvPr>
            <p:ph idx="1" type="body"/>
          </p:nvPr>
        </p:nvSpPr>
        <p:spPr>
          <a:xfrm>
            <a:off x="729450" y="2078875"/>
            <a:ext cx="3358200" cy="285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公司參數 : </a:t>
            </a:r>
            <a:br>
              <a:rPr lang="zh-TW"/>
            </a:br>
            <a:r>
              <a:rPr lang="zh-TW"/>
              <a:t>參考Palomar Specialty Insurance Company 202</a:t>
            </a:r>
            <a:r>
              <a:rPr lang="zh-TW"/>
              <a:t>4</a:t>
            </a:r>
            <a:r>
              <a:rPr lang="zh-TW"/>
              <a:t> 年 10-K財報</a:t>
            </a:r>
            <a:endParaRPr/>
          </a:p>
          <a:p>
            <a:pPr indent="0" lvl="0" marL="0" rtl="0" algn="l">
              <a:spcBef>
                <a:spcPts val="1200"/>
              </a:spcBef>
              <a:spcAft>
                <a:spcPts val="0"/>
              </a:spcAft>
              <a:buNone/>
            </a:pPr>
            <a:r>
              <a:rPr lang="zh-TW"/>
              <a:t>合約參數 : </a:t>
            </a:r>
            <a:br>
              <a:rPr lang="zh-TW"/>
            </a:br>
            <a:r>
              <a:rPr lang="zh-TW"/>
              <a:t>使用Palomar Specialty Insurance Company </a:t>
            </a:r>
            <a:br>
              <a:rPr lang="zh-TW"/>
            </a:br>
            <a:r>
              <a:rPr lang="zh-TW"/>
              <a:t>發行的Torrey Pines Re Ltd (Series 202</a:t>
            </a:r>
            <a:r>
              <a:rPr lang="zh-TW"/>
              <a:t>4</a:t>
            </a:r>
            <a:r>
              <a:rPr lang="zh-TW"/>
              <a:t>-1)</a:t>
            </a:r>
            <a:br>
              <a:rPr lang="zh-TW"/>
            </a:br>
            <a:r>
              <a:rPr lang="zh-TW"/>
              <a:t>以損失起賠&amp;單一事件發行，債息6%</a:t>
            </a:r>
            <a:endParaRPr/>
          </a:p>
          <a:p>
            <a:pPr indent="0" lvl="0" marL="0" rtl="0" algn="l">
              <a:spcBef>
                <a:spcPts val="1200"/>
              </a:spcBef>
              <a:spcAft>
                <a:spcPts val="1200"/>
              </a:spcAft>
              <a:buNone/>
            </a:pPr>
            <a:r>
              <a:rPr lang="zh-TW"/>
              <a:t>環境參數 : </a:t>
            </a:r>
            <a:br>
              <a:rPr lang="zh-TW"/>
            </a:br>
            <a:r>
              <a:rPr lang="zh-TW"/>
              <a:t>參考過往文獻資料和使用Zeta最佳化演算</a:t>
            </a:r>
            <a:endParaRPr/>
          </a:p>
        </p:txBody>
      </p:sp>
      <p:graphicFrame>
        <p:nvGraphicFramePr>
          <p:cNvPr id="268" name="Google Shape;268;p38"/>
          <p:cNvGraphicFramePr/>
          <p:nvPr/>
        </p:nvGraphicFramePr>
        <p:xfrm>
          <a:off x="4148700" y="1043583"/>
          <a:ext cx="3000000" cy="3000000"/>
        </p:xfrm>
        <a:graphic>
          <a:graphicData uri="http://schemas.openxmlformats.org/drawingml/2006/table">
            <a:tbl>
              <a:tblPr>
                <a:noFill/>
                <a:tableStyleId>{9BA5A4FA-BBC9-44A3-8854-360BDCA5FC47}</a:tableStyleId>
              </a:tblPr>
              <a:tblGrid>
                <a:gridCol w="786775"/>
                <a:gridCol w="1023975"/>
                <a:gridCol w="1784750"/>
                <a:gridCol w="1131675"/>
              </a:tblGrid>
              <a:tr h="223675">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參數類別</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符號</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符號定義</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數值</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rowSpan="6">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公司參數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900"/>
                        <a:t>V</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公司資產價值</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1,708,022,000</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D</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公司債務價值</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1,236,770,000</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τ</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公司稅稅率(%)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27.1</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Coupon rate</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公司債債息率(%)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6.25</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m</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公司保險業市佔率(%)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8.62</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σ</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公司資產波動度(%)</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5</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rowSpan="6">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合約參數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900"/>
                        <a:t>T</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到期日(年)</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3</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att</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觸發門檻</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750</a:t>
                      </a:r>
                      <a:r>
                        <a:rPr lang="zh-TW" sz="900">
                          <a:latin typeface="Cambria Math"/>
                          <a:ea typeface="Cambria Math"/>
                          <a:cs typeface="Cambria Math"/>
                          <a:sym typeface="Cambria Math"/>
                        </a:rPr>
                        <a:t>,000,000</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det</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耗盡門檻</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rtl="0" algn="ctr">
                        <a:lnSpc>
                          <a:spcPct val="150000"/>
                        </a:lnSpc>
                        <a:spcBef>
                          <a:spcPts val="0"/>
                        </a:spcBef>
                        <a:spcAft>
                          <a:spcPts val="0"/>
                        </a:spcAft>
                        <a:buClr>
                          <a:srgbClr val="000000"/>
                        </a:buClr>
                        <a:buFont typeface="Arial"/>
                        <a:buNone/>
                      </a:pPr>
                      <a:r>
                        <a:rPr lang="zh-TW" sz="900">
                          <a:latin typeface="Cambria Math"/>
                          <a:ea typeface="Cambria Math"/>
                          <a:cs typeface="Cambria Math"/>
                          <a:sym typeface="Cambria Math"/>
                        </a:rPr>
                        <a:t>1,100,000,000</a:t>
                      </a:r>
                      <a:endParaRPr sz="900">
                        <a:latin typeface="Cambria Math"/>
                        <a:ea typeface="Cambria Math"/>
                        <a:cs typeface="Cambria Math"/>
                        <a:sym typeface="Cambria Math"/>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L</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觸發門檻單位</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8</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Ld</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耗盡門檻單位</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12</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Parvalue</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巨災債券名目本金</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215</a:t>
                      </a:r>
                      <a:r>
                        <a:rPr lang="zh-TW" sz="900">
                          <a:latin typeface="Cambria Math"/>
                          <a:ea typeface="Cambria Math"/>
                          <a:cs typeface="Cambria Math"/>
                          <a:sym typeface="Cambria Math"/>
                        </a:rPr>
                        <a:t>,000,000</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rowSpan="4">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環境參數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zh-TW" sz="900"/>
                        <a:t>λ</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Poisson參數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0.328</a:t>
                      </a:r>
                      <a:endParaRPr sz="900">
                        <a:latin typeface="Cambria Math"/>
                        <a:ea typeface="Cambria Math"/>
                        <a:cs typeface="Cambria Math"/>
                        <a:sym typeface="Cambria Math"/>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s</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solidFill>
                            <a:srgbClr val="000000"/>
                          </a:solidFill>
                          <a:latin typeface="Times New Roman"/>
                          <a:ea typeface="Times New Roman"/>
                          <a:cs typeface="Times New Roman"/>
                          <a:sym typeface="Times New Roman"/>
                        </a:rPr>
                        <a:t>Zeta分配</a:t>
                      </a:r>
                      <a:r>
                        <a:rPr lang="zh-TW" sz="900">
                          <a:latin typeface="Times New Roman"/>
                          <a:ea typeface="Times New Roman"/>
                          <a:cs typeface="Times New Roman"/>
                          <a:sym typeface="Times New Roman"/>
                        </a:rPr>
                        <a:t>規模參數</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2.291</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γ</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回收率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0.6</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223675">
                <a:tc vMerge="1"/>
                <a:tc>
                  <a:txBody>
                    <a:bodyPr/>
                    <a:lstStyle/>
                    <a:p>
                      <a:pPr indent="0" lvl="0" marL="0" marR="0" rtl="0" algn="ctr">
                        <a:spcBef>
                          <a:spcPts val="0"/>
                        </a:spcBef>
                        <a:spcAft>
                          <a:spcPts val="0"/>
                        </a:spcAft>
                        <a:buNone/>
                      </a:pPr>
                      <a:r>
                        <a:rPr lang="zh-TW" sz="900"/>
                        <a:t>r</a:t>
                      </a:r>
                      <a:endParaRPr sz="900"/>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Times New Roman"/>
                          <a:ea typeface="Times New Roman"/>
                          <a:cs typeface="Times New Roman"/>
                          <a:sym typeface="Times New Roman"/>
                        </a:rPr>
                        <a:t>無風險利率(%)</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None/>
                      </a:pPr>
                      <a:r>
                        <a:rPr lang="zh-TW" sz="900">
                          <a:latin typeface="Cambria Math"/>
                          <a:ea typeface="Cambria Math"/>
                          <a:cs typeface="Cambria Math"/>
                          <a:sym typeface="Cambria Math"/>
                        </a:rPr>
                        <a:t>4.64</a:t>
                      </a:r>
                      <a:endParaRPr sz="900">
                        <a:latin typeface="Times New Roman"/>
                        <a:ea typeface="Times New Roman"/>
                        <a:cs typeface="Times New Roman"/>
                        <a:sym typeface="Times New Roman"/>
                      </a:endParaRPr>
                    </a:p>
                  </a:txBody>
                  <a:tcPr marT="0" marB="0" marR="43225" marL="432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Torrey Pines Re Ltd (Series 202</a:t>
            </a:r>
            <a:r>
              <a:rPr lang="zh-TW"/>
              <a:t>4</a:t>
            </a:r>
            <a:r>
              <a:rPr lang="zh-TW"/>
              <a:t>-1)</a:t>
            </a:r>
            <a:r>
              <a:rPr lang="zh-TW"/>
              <a:t>臨界債息率</a:t>
            </a:r>
            <a:endParaRPr/>
          </a:p>
        </p:txBody>
      </p:sp>
      <p:sp>
        <p:nvSpPr>
          <p:cNvPr id="274" name="Google Shape;274;p39"/>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最終發行債息率6%，存在於所有交易區間中</a:t>
            </a:r>
            <a:endParaRPr/>
          </a:p>
          <a:p>
            <a:pPr indent="0" lvl="0" marL="0" rtl="0" algn="l">
              <a:spcBef>
                <a:spcPts val="1200"/>
              </a:spcBef>
              <a:spcAft>
                <a:spcPts val="1200"/>
              </a:spcAft>
              <a:buNone/>
            </a:pPr>
            <a:r>
              <a:t/>
            </a:r>
            <a:endParaRPr/>
          </a:p>
        </p:txBody>
      </p:sp>
      <p:graphicFrame>
        <p:nvGraphicFramePr>
          <p:cNvPr id="275" name="Google Shape;275;p39"/>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zh-TW"/>
                        <a:t>股東(E)</a:t>
                      </a:r>
                      <a:endParaRPr/>
                    </a:p>
                  </a:txBody>
                  <a:tcPr marT="91425" marB="91425" marR="91425" marL="91425" anchor="ct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tc>
                <a:tc>
                  <a:txBody>
                    <a:bodyPr/>
                    <a:lstStyle/>
                    <a:p>
                      <a:pPr indent="0" lvl="0" marL="0" rtl="0" algn="ctr">
                        <a:spcBef>
                          <a:spcPts val="0"/>
                        </a:spcBef>
                        <a:spcAft>
                          <a:spcPts val="0"/>
                        </a:spcAft>
                        <a:buNone/>
                      </a:pPr>
                      <a:r>
                        <a:rPr lang="zh-TW"/>
                        <a:t>8.26</a:t>
                      </a:r>
                      <a:endParaRPr/>
                    </a:p>
                  </a:txBody>
                  <a:tcPr marT="91425" marB="91425" marR="91425" marL="91425" anchor="ctr"/>
                </a:tc>
                <a:tc>
                  <a:txBody>
                    <a:bodyPr/>
                    <a:lstStyle/>
                    <a:p>
                      <a:pPr indent="0" lvl="0" marL="0" rtl="0" algn="ctr">
                        <a:spcBef>
                          <a:spcPts val="0"/>
                        </a:spcBef>
                        <a:spcAft>
                          <a:spcPts val="0"/>
                        </a:spcAft>
                        <a:buNone/>
                      </a:pPr>
                      <a:r>
                        <a:rPr lang="zh-TW"/>
                        <a:t>30.00</a:t>
                      </a:r>
                      <a:endParaRPr/>
                    </a:p>
                  </a:txBody>
                  <a:tcPr marT="91425" marB="91425" marR="91425" marL="91425" anchor="ctr"/>
                </a:tc>
                <a:tc>
                  <a:txBody>
                    <a:bodyPr/>
                    <a:lstStyle/>
                    <a:p>
                      <a:pPr indent="0" lvl="0" marL="0" rtl="0" algn="ctr">
                        <a:spcBef>
                          <a:spcPts val="0"/>
                        </a:spcBef>
                        <a:spcAft>
                          <a:spcPts val="0"/>
                        </a:spcAft>
                        <a:buNone/>
                      </a:pPr>
                      <a:r>
                        <a:rPr lang="zh-TW"/>
                        <a:t>11.75</a:t>
                      </a:r>
                      <a:endParaRPr/>
                    </a:p>
                  </a:txBody>
                  <a:tcPr marT="91425" marB="91425" marR="91425" marL="91425" anchor="ctr"/>
                </a:tc>
                <a:tc>
                  <a:txBody>
                    <a:bodyPr/>
                    <a:lstStyle/>
                    <a:p>
                      <a:pPr indent="0" lvl="0" marL="0" rtl="0" algn="ctr">
                        <a:spcBef>
                          <a:spcPts val="0"/>
                        </a:spcBef>
                        <a:spcAft>
                          <a:spcPts val="0"/>
                        </a:spcAft>
                        <a:buNone/>
                      </a:pPr>
                      <a:r>
                        <a:rPr lang="zh-TW"/>
                        <a:t>5.04</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solidFill>
                      <a:srgbClr val="D9EAD3"/>
                    </a:solidFill>
                  </a:tcPr>
                </a:tc>
                <a:tc>
                  <a:txBody>
                    <a:bodyPr/>
                    <a:lstStyle/>
                    <a:p>
                      <a:pPr indent="0" lvl="0" marL="0" rtl="0" algn="ctr">
                        <a:spcBef>
                          <a:spcPts val="0"/>
                        </a:spcBef>
                        <a:spcAft>
                          <a:spcPts val="0"/>
                        </a:spcAft>
                        <a:buNone/>
                      </a:pPr>
                      <a:r>
                        <a:rPr lang="zh-TW"/>
                        <a:t>8.26</a:t>
                      </a:r>
                      <a:endParaRPr/>
                    </a:p>
                  </a:txBody>
                  <a:tcPr marT="91425" marB="91425" marR="91425" marL="91425" anchor="ctr">
                    <a:solidFill>
                      <a:srgbClr val="D9EAD3"/>
                    </a:solidFill>
                  </a:tcPr>
                </a:tc>
                <a:tc>
                  <a:txBody>
                    <a:bodyPr/>
                    <a:lstStyle/>
                    <a:p>
                      <a:pPr indent="0" lvl="0" marL="0" rtl="0" algn="ctr">
                        <a:spcBef>
                          <a:spcPts val="0"/>
                        </a:spcBef>
                        <a:spcAft>
                          <a:spcPts val="0"/>
                        </a:spcAft>
                        <a:buNone/>
                      </a:pPr>
                      <a:r>
                        <a:rPr lang="zh-TW"/>
                        <a:t>29.89</a:t>
                      </a:r>
                      <a:endParaRPr/>
                    </a:p>
                  </a:txBody>
                  <a:tcPr marT="91425" marB="91425" marR="91425" marL="91425" anchor="ctr">
                    <a:solidFill>
                      <a:srgbClr val="D9EAD3"/>
                    </a:solidFill>
                  </a:tcPr>
                </a:tc>
                <a:tc>
                  <a:txBody>
                    <a:bodyPr/>
                    <a:lstStyle/>
                    <a:p>
                      <a:pPr indent="0" lvl="0" marL="0" rtl="0" algn="ctr">
                        <a:spcBef>
                          <a:spcPts val="0"/>
                        </a:spcBef>
                        <a:spcAft>
                          <a:spcPts val="0"/>
                        </a:spcAft>
                        <a:buNone/>
                      </a:pPr>
                      <a:r>
                        <a:rPr lang="zh-TW"/>
                        <a:t>11.73</a:t>
                      </a:r>
                      <a:endParaRPr/>
                    </a:p>
                  </a:txBody>
                  <a:tcPr marT="91425" marB="91425" marR="91425" marL="91425" anchor="ctr">
                    <a:solidFill>
                      <a:srgbClr val="D9EAD3"/>
                    </a:solidFill>
                  </a:tcPr>
                </a:tc>
                <a:tc>
                  <a:txBody>
                    <a:bodyPr/>
                    <a:lstStyle/>
                    <a:p>
                      <a:pPr indent="0" lvl="0" marL="0" rtl="0" algn="ctr">
                        <a:spcBef>
                          <a:spcPts val="0"/>
                        </a:spcBef>
                        <a:spcAft>
                          <a:spcPts val="0"/>
                        </a:spcAft>
                        <a:buNone/>
                      </a:pPr>
                      <a:r>
                        <a:rPr lang="zh-TW"/>
                        <a:t>5.02</a:t>
                      </a:r>
                      <a:endParaRPr/>
                    </a:p>
                  </a:txBody>
                  <a:tcPr marT="91425" marB="91425" marR="91425" marL="91425" anchor="ctr">
                    <a:solidFill>
                      <a:srgbClr val="D9EAD3"/>
                    </a:solidFill>
                  </a:tcP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tc>
                <a:tc>
                  <a:txBody>
                    <a:bodyPr/>
                    <a:lstStyle/>
                    <a:p>
                      <a:pPr indent="0" lvl="0" marL="0" rtl="0" algn="ctr">
                        <a:spcBef>
                          <a:spcPts val="0"/>
                        </a:spcBef>
                        <a:spcAft>
                          <a:spcPts val="0"/>
                        </a:spcAft>
                        <a:buNone/>
                      </a:pPr>
                      <a:r>
                        <a:rPr lang="zh-TW"/>
                        <a:t>8.51</a:t>
                      </a:r>
                      <a:endParaRPr/>
                    </a:p>
                  </a:txBody>
                  <a:tcPr marT="91425" marB="91425" marR="91425" marL="91425" anchor="ctr"/>
                </a:tc>
                <a:tc>
                  <a:txBody>
                    <a:bodyPr/>
                    <a:lstStyle/>
                    <a:p>
                      <a:pPr indent="0" lvl="0" marL="0" rtl="0" algn="ctr">
                        <a:spcBef>
                          <a:spcPts val="0"/>
                        </a:spcBef>
                        <a:spcAft>
                          <a:spcPts val="0"/>
                        </a:spcAft>
                        <a:buNone/>
                      </a:pPr>
                      <a:r>
                        <a:rPr lang="zh-TW"/>
                        <a:t>29.12</a:t>
                      </a:r>
                      <a:endParaRPr/>
                    </a:p>
                  </a:txBody>
                  <a:tcPr marT="91425" marB="91425" marR="91425" marL="91425" anchor="ctr"/>
                </a:tc>
                <a:tc>
                  <a:txBody>
                    <a:bodyPr/>
                    <a:lstStyle/>
                    <a:p>
                      <a:pPr indent="0" lvl="0" marL="0" rtl="0" algn="ctr">
                        <a:spcBef>
                          <a:spcPts val="0"/>
                        </a:spcBef>
                        <a:spcAft>
                          <a:spcPts val="0"/>
                        </a:spcAft>
                        <a:buNone/>
                      </a:pPr>
                      <a:r>
                        <a:rPr lang="zh-TW"/>
                        <a:t>11.77</a:t>
                      </a:r>
                      <a:endParaRPr/>
                    </a:p>
                  </a:txBody>
                  <a:tcPr marT="91425" marB="91425" marR="91425" marL="91425" anchor="ctr"/>
                </a:tc>
                <a:tc>
                  <a:txBody>
                    <a:bodyPr/>
                    <a:lstStyle/>
                    <a:p>
                      <a:pPr indent="0" lvl="0" marL="0" rtl="0" algn="ctr">
                        <a:spcBef>
                          <a:spcPts val="0"/>
                        </a:spcBef>
                        <a:spcAft>
                          <a:spcPts val="0"/>
                        </a:spcAft>
                        <a:buNone/>
                      </a:pPr>
                      <a:r>
                        <a:rPr lang="zh-TW"/>
                        <a:t>5.10</a:t>
                      </a:r>
                      <a:endParaRPr/>
                    </a:p>
                  </a:txBody>
                  <a:tcPr marT="91425" marB="91425" marR="91425" marL="91425" anchor="ctr"/>
                </a:tc>
              </a:tr>
              <a:tr h="396225">
                <a:tc>
                  <a:txBody>
                    <a:bodyPr/>
                    <a:lstStyle/>
                    <a:p>
                      <a:pPr indent="0" lvl="0" marL="0" rtl="0" algn="ctr">
                        <a:spcBef>
                          <a:spcPts val="0"/>
                        </a:spcBef>
                        <a:spcAft>
                          <a:spcPts val="0"/>
                        </a:spcAft>
                        <a:buNone/>
                      </a:pPr>
                      <a:r>
                        <a:rPr lang="zh-TW"/>
                        <a:t>產業指數</a:t>
                      </a:r>
                      <a:r>
                        <a:rPr lang="zh-TW"/>
                        <a:t>&amp;單一事件</a:t>
                      </a:r>
                      <a:endParaRPr/>
                    </a:p>
                  </a:txBody>
                  <a:tcPr marT="91425" marB="91425" marR="91425" marL="91425" anchor="ctr"/>
                </a:tc>
                <a:tc>
                  <a:txBody>
                    <a:bodyPr/>
                    <a:lstStyle/>
                    <a:p>
                      <a:pPr indent="0" lvl="0" marL="0" rtl="0" algn="ctr">
                        <a:spcBef>
                          <a:spcPts val="0"/>
                        </a:spcBef>
                        <a:spcAft>
                          <a:spcPts val="0"/>
                        </a:spcAft>
                        <a:buNone/>
                      </a:pPr>
                      <a:r>
                        <a:rPr lang="zh-TW"/>
                        <a:t>8.51</a:t>
                      </a:r>
                      <a:endParaRPr/>
                    </a:p>
                  </a:txBody>
                  <a:tcPr marT="91425" marB="91425" marR="91425" marL="91425" anchor="ctr"/>
                </a:tc>
                <a:tc>
                  <a:txBody>
                    <a:bodyPr/>
                    <a:lstStyle/>
                    <a:p>
                      <a:pPr indent="0" lvl="0" marL="0" rtl="0" algn="ctr">
                        <a:spcBef>
                          <a:spcPts val="0"/>
                        </a:spcBef>
                        <a:spcAft>
                          <a:spcPts val="0"/>
                        </a:spcAft>
                        <a:buNone/>
                      </a:pPr>
                      <a:r>
                        <a:rPr lang="zh-TW"/>
                        <a:t>29.10</a:t>
                      </a:r>
                      <a:endParaRPr/>
                    </a:p>
                  </a:txBody>
                  <a:tcPr marT="91425" marB="91425" marR="91425" marL="91425" anchor="ctr"/>
                </a:tc>
                <a:tc>
                  <a:txBody>
                    <a:bodyPr/>
                    <a:lstStyle/>
                    <a:p>
                      <a:pPr indent="0" lvl="0" marL="0" rtl="0" algn="ctr">
                        <a:spcBef>
                          <a:spcPts val="0"/>
                        </a:spcBef>
                        <a:spcAft>
                          <a:spcPts val="0"/>
                        </a:spcAft>
                        <a:buNone/>
                      </a:pPr>
                      <a:r>
                        <a:rPr lang="zh-TW"/>
                        <a:t>11.76</a:t>
                      </a:r>
                      <a:endParaRPr/>
                    </a:p>
                  </a:txBody>
                  <a:tcPr marT="91425" marB="91425" marR="91425" marL="91425" anchor="ctr"/>
                </a:tc>
                <a:tc>
                  <a:txBody>
                    <a:bodyPr/>
                    <a:lstStyle/>
                    <a:p>
                      <a:pPr indent="0" lvl="0" marL="0" rtl="0" algn="ctr">
                        <a:spcBef>
                          <a:spcPts val="0"/>
                        </a:spcBef>
                        <a:spcAft>
                          <a:spcPts val="0"/>
                        </a:spcAft>
                        <a:buNone/>
                      </a:pPr>
                      <a:r>
                        <a:rPr lang="zh-TW"/>
                        <a:t>5.07</a:t>
                      </a:r>
                      <a:endParaRPr/>
                    </a:p>
                  </a:txBody>
                  <a:tcPr marT="91425" marB="91425" marR="91425" marL="91425"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Torrey Pines Re Ltd (Series 202</a:t>
            </a:r>
            <a:r>
              <a:rPr lang="zh-TW"/>
              <a:t>4</a:t>
            </a:r>
            <a:r>
              <a:rPr lang="zh-TW"/>
              <a:t>-1)</a:t>
            </a:r>
            <a:r>
              <a:rPr lang="zh-TW"/>
              <a:t>交易區間</a:t>
            </a:r>
            <a:endParaRPr/>
          </a:p>
        </p:txBody>
      </p:sp>
      <p:sp>
        <p:nvSpPr>
          <p:cNvPr id="281" name="Google Shape;281;p40"/>
          <p:cNvSpPr txBox="1"/>
          <p:nvPr>
            <p:ph idx="1" type="body"/>
          </p:nvPr>
        </p:nvSpPr>
        <p:spPr>
          <a:xfrm>
            <a:off x="796475"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站在公司觀點，選擇產業指數會搭配單一事件，選擇損失起賠時年度累積和單一事件沒有明顯差異</a:t>
            </a:r>
            <a:br>
              <a:rPr lang="zh-TW"/>
            </a:br>
            <a:r>
              <a:rPr lang="zh-TW"/>
              <a:t>選擇年度累積or單一事件皆會搭配損失起賠</a:t>
            </a:r>
            <a:endParaRPr/>
          </a:p>
          <a:p>
            <a:pPr indent="0" lvl="0" marL="0" rtl="0" algn="l">
              <a:spcBef>
                <a:spcPts val="1200"/>
              </a:spcBef>
              <a:spcAft>
                <a:spcPts val="1200"/>
              </a:spcAft>
              <a:buNone/>
            </a:pPr>
            <a:r>
              <a:t/>
            </a:r>
            <a:endParaRPr/>
          </a:p>
        </p:txBody>
      </p:sp>
      <p:graphicFrame>
        <p:nvGraphicFramePr>
          <p:cNvPr id="282" name="Google Shape;282;p40"/>
          <p:cNvGraphicFramePr/>
          <p:nvPr/>
        </p:nvGraphicFramePr>
        <p:xfrm>
          <a:off x="1520588" y="2218863"/>
          <a:ext cx="3000000" cy="3000000"/>
        </p:xfrm>
        <a:graphic>
          <a:graphicData uri="http://schemas.openxmlformats.org/drawingml/2006/table">
            <a:tbl>
              <a:tblPr>
                <a:noFill/>
                <a:tableStyleId>{76B12C9D-F944-440F-ABB9-D0C8275754EB}</a:tableStyleId>
              </a:tblPr>
              <a:tblGrid>
                <a:gridCol w="2098950"/>
                <a:gridCol w="1156975"/>
                <a:gridCol w="1627975"/>
                <a:gridCol w="121892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3.21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24.96</a:t>
                      </a:r>
                      <a:endParaRPr/>
                    </a:p>
                  </a:txBody>
                  <a:tcPr marT="91425" marB="91425" marR="91425" marL="91425" anchor="ctr"/>
                </a:tc>
                <a:tc>
                  <a:txBody>
                    <a:bodyPr/>
                    <a:lstStyle/>
                    <a:p>
                      <a:pPr indent="0" lvl="0" marL="0" rtl="0" algn="ctr">
                        <a:spcBef>
                          <a:spcPts val="0"/>
                        </a:spcBef>
                        <a:spcAft>
                          <a:spcPts val="0"/>
                        </a:spcAft>
                        <a:buNone/>
                      </a:pPr>
                      <a:r>
                        <a:rPr lang="zh-TW"/>
                        <a:t>6.71</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a:txBody>
                    <a:bodyPr/>
                    <a:lstStyle/>
                    <a:p>
                      <a:pPr indent="0" lvl="0" marL="0" rtl="0" algn="ctr">
                        <a:spcBef>
                          <a:spcPts val="0"/>
                        </a:spcBef>
                        <a:spcAft>
                          <a:spcPts val="0"/>
                        </a:spcAft>
                        <a:buNone/>
                      </a:pPr>
                      <a:r>
                        <a:rPr lang="zh-TW"/>
                        <a:t>3.24</a:t>
                      </a:r>
                      <a:endParaRPr/>
                    </a:p>
                  </a:txBody>
                  <a:tcPr marT="91425" marB="91425" marR="91425" marL="91425" anchor="ctr">
                    <a:lnL cap="flat" cmpd="sng" w="9525">
                      <a:solidFill>
                        <a:srgbClr val="9E9E9E"/>
                      </a:solidFill>
                      <a:prstDash val="solid"/>
                      <a:round/>
                      <a:headEnd len="sm" w="sm" type="none"/>
                      <a:tailEnd len="sm" w="sm" type="none"/>
                    </a:lnL>
                    <a:solidFill>
                      <a:srgbClr val="D9EAD3"/>
                    </a:solidFill>
                  </a:tcPr>
                </a:tc>
                <a:tc>
                  <a:txBody>
                    <a:bodyPr/>
                    <a:lstStyle/>
                    <a:p>
                      <a:pPr indent="0" lvl="0" marL="0" rtl="0" algn="ctr">
                        <a:spcBef>
                          <a:spcPts val="0"/>
                        </a:spcBef>
                        <a:spcAft>
                          <a:spcPts val="0"/>
                        </a:spcAft>
                        <a:buNone/>
                      </a:pPr>
                      <a:r>
                        <a:rPr lang="zh-TW"/>
                        <a:t>24.87</a:t>
                      </a:r>
                      <a:endParaRPr/>
                    </a:p>
                  </a:txBody>
                  <a:tcPr marT="91425" marB="91425" marR="91425" marL="91425" anchor="ctr">
                    <a:solidFill>
                      <a:srgbClr val="D9EAD3"/>
                    </a:solidFill>
                  </a:tcPr>
                </a:tc>
                <a:tc>
                  <a:txBody>
                    <a:bodyPr/>
                    <a:lstStyle/>
                    <a:p>
                      <a:pPr indent="0" lvl="0" marL="0" rtl="0" algn="ctr">
                        <a:spcBef>
                          <a:spcPts val="0"/>
                        </a:spcBef>
                        <a:spcAft>
                          <a:spcPts val="0"/>
                        </a:spcAft>
                        <a:buNone/>
                      </a:pPr>
                      <a:r>
                        <a:rPr lang="zh-TW"/>
                        <a:t>6.71</a:t>
                      </a:r>
                      <a:endParaRPr/>
                    </a:p>
                  </a:txBody>
                  <a:tcPr marT="91425" marB="91425" marR="91425" marL="91425" anchor="ctr">
                    <a:solidFill>
                      <a:srgbClr val="D9EAD3"/>
                    </a:solidFill>
                  </a:tcP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3.41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24.02</a:t>
                      </a:r>
                      <a:endParaRPr/>
                    </a:p>
                  </a:txBody>
                  <a:tcPr marT="91425" marB="91425" marR="91425" marL="91425" anchor="ctr"/>
                </a:tc>
                <a:tc>
                  <a:txBody>
                    <a:bodyPr/>
                    <a:lstStyle/>
                    <a:p>
                      <a:pPr indent="0" lvl="0" marL="0" rtl="0" algn="ctr">
                        <a:spcBef>
                          <a:spcPts val="0"/>
                        </a:spcBef>
                        <a:spcAft>
                          <a:spcPts val="0"/>
                        </a:spcAft>
                        <a:buNone/>
                      </a:pPr>
                      <a:r>
                        <a:rPr lang="zh-TW"/>
                        <a:t>6.67</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3.44</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24.03</a:t>
                      </a:r>
                      <a:endParaRPr/>
                    </a:p>
                  </a:txBody>
                  <a:tcPr marT="91425" marB="91425" marR="91425" marL="91425" anchor="ctr"/>
                </a:tc>
                <a:tc>
                  <a:txBody>
                    <a:bodyPr/>
                    <a:lstStyle/>
                    <a:p>
                      <a:pPr indent="0" lvl="0" marL="0" rtl="0" algn="ctr">
                        <a:spcBef>
                          <a:spcPts val="0"/>
                        </a:spcBef>
                        <a:spcAft>
                          <a:spcPts val="0"/>
                        </a:spcAft>
                        <a:buNone/>
                      </a:pPr>
                      <a:r>
                        <a:rPr lang="zh-TW"/>
                        <a:t>6.69</a:t>
                      </a:r>
                      <a:endParaRPr/>
                    </a:p>
                  </a:txBody>
                  <a:tcPr marT="91425" marB="91425" marR="91425" marL="91425"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債息率變化(2024減去2023)</a:t>
            </a:r>
            <a:endParaRPr/>
          </a:p>
        </p:txBody>
      </p:sp>
      <p:sp>
        <p:nvSpPr>
          <p:cNvPr id="288" name="Google Shape;288;p41"/>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相同公司在不同年度發行的巨災債其臨界債息率全數上升且幅度明顯</a:t>
            </a:r>
            <a:endParaRPr/>
          </a:p>
          <a:p>
            <a:pPr indent="0" lvl="0" marL="0" rtl="0" algn="l">
              <a:spcBef>
                <a:spcPts val="1200"/>
              </a:spcBef>
              <a:spcAft>
                <a:spcPts val="1200"/>
              </a:spcAft>
              <a:buNone/>
            </a:pPr>
            <a:r>
              <a:t/>
            </a:r>
            <a:endParaRPr/>
          </a:p>
        </p:txBody>
      </p:sp>
      <p:graphicFrame>
        <p:nvGraphicFramePr>
          <p:cNvPr id="289" name="Google Shape;289;p41"/>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a:t>+</a:t>
                      </a:r>
                      <a:r>
                        <a:rPr lang="zh-TW"/>
                        <a:t>2.88</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zh-TW"/>
                        <a:t>+</a:t>
                      </a:r>
                      <a:r>
                        <a:rPr lang="zh-TW"/>
                        <a:t>21.</a:t>
                      </a:r>
                      <a:r>
                        <a:rPr lang="zh-TW"/>
                        <a:t>59</a:t>
                      </a:r>
                      <a:endParaRPr/>
                    </a:p>
                  </a:txBody>
                  <a:tcPr marT="91425" marB="91425" marR="91425" marL="91425" anchor="ctr"/>
                </a:tc>
                <a:tc>
                  <a:txBody>
                    <a:bodyPr/>
                    <a:lstStyle/>
                    <a:p>
                      <a:pPr indent="0" lvl="0" marL="0" rtl="0" algn="ctr">
                        <a:lnSpc>
                          <a:spcPct val="115000"/>
                        </a:lnSpc>
                        <a:spcBef>
                          <a:spcPts val="0"/>
                        </a:spcBef>
                        <a:spcAft>
                          <a:spcPts val="0"/>
                        </a:spcAft>
                        <a:buNone/>
                      </a:pPr>
                      <a:r>
                        <a:rPr lang="zh-TW"/>
                        <a:t>+</a:t>
                      </a:r>
                      <a:r>
                        <a:rPr lang="zh-TW"/>
                        <a:t>5.</a:t>
                      </a:r>
                      <a:r>
                        <a:rPr lang="zh-TW"/>
                        <a:t>85</a:t>
                      </a:r>
                      <a:endParaRPr/>
                    </a:p>
                  </a:txBody>
                  <a:tcPr marT="91425" marB="91425" marR="91425" marL="91425" anchor="ctr"/>
                </a:tc>
                <a:tc>
                  <a:txBody>
                    <a:bodyPr/>
                    <a:lstStyle/>
                    <a:p>
                      <a:pPr indent="0" lvl="0" marL="0" rtl="0" algn="ctr">
                        <a:lnSpc>
                          <a:spcPct val="115000"/>
                        </a:lnSpc>
                        <a:spcBef>
                          <a:spcPts val="0"/>
                        </a:spcBef>
                        <a:spcAft>
                          <a:spcPts val="0"/>
                        </a:spcAft>
                        <a:buNone/>
                      </a:pPr>
                      <a:r>
                        <a:rPr lang="zh-TW"/>
                        <a:t>+1.20</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a:t>+</a:t>
                      </a:r>
                      <a:r>
                        <a:rPr lang="zh-TW"/>
                        <a:t>2.89</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zh-TW"/>
                        <a:t>+</a:t>
                      </a:r>
                      <a:r>
                        <a:rPr lang="zh-TW"/>
                        <a:t>21.51</a:t>
                      </a:r>
                      <a:endParaRPr/>
                    </a:p>
                  </a:txBody>
                  <a:tcPr marT="91425" marB="91425" marR="91425" marL="91425" anchor="ctr"/>
                </a:tc>
                <a:tc>
                  <a:txBody>
                    <a:bodyPr/>
                    <a:lstStyle/>
                    <a:p>
                      <a:pPr indent="0" lvl="0" marL="0" rtl="0" algn="ctr">
                        <a:lnSpc>
                          <a:spcPct val="115000"/>
                        </a:lnSpc>
                        <a:spcBef>
                          <a:spcPts val="0"/>
                        </a:spcBef>
                        <a:spcAft>
                          <a:spcPts val="0"/>
                        </a:spcAft>
                        <a:buNone/>
                      </a:pPr>
                      <a:r>
                        <a:rPr lang="zh-TW"/>
                        <a:t>+</a:t>
                      </a:r>
                      <a:r>
                        <a:rPr lang="zh-TW"/>
                        <a:t>5.8</a:t>
                      </a:r>
                      <a:r>
                        <a:rPr lang="zh-TW"/>
                        <a:t>0</a:t>
                      </a:r>
                      <a:endParaRPr/>
                    </a:p>
                  </a:txBody>
                  <a:tcPr marT="91425" marB="91425" marR="91425" marL="91425" anchor="ctr"/>
                </a:tc>
                <a:tc>
                  <a:txBody>
                    <a:bodyPr/>
                    <a:lstStyle/>
                    <a:p>
                      <a:pPr indent="0" lvl="0" marL="0" rtl="0" algn="ctr">
                        <a:lnSpc>
                          <a:spcPct val="115000"/>
                        </a:lnSpc>
                        <a:spcBef>
                          <a:spcPts val="0"/>
                        </a:spcBef>
                        <a:spcAft>
                          <a:spcPts val="0"/>
                        </a:spcAft>
                        <a:buNone/>
                      </a:pPr>
                      <a:r>
                        <a:rPr lang="zh-TW"/>
                        <a:t>+</a:t>
                      </a:r>
                      <a:r>
                        <a:rPr lang="zh-TW"/>
                        <a:t>1.2</a:t>
                      </a:r>
                      <a:r>
                        <a:rPr lang="zh-TW"/>
                        <a:t>0</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a:t>+</a:t>
                      </a:r>
                      <a:r>
                        <a:rPr lang="zh-TW"/>
                        <a:t>2.7</a:t>
                      </a:r>
                      <a:r>
                        <a:rPr lang="zh-TW"/>
                        <a:t>0</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zh-TW"/>
                        <a:t>+</a:t>
                      </a:r>
                      <a:r>
                        <a:rPr lang="zh-TW"/>
                        <a:t>21.41</a:t>
                      </a:r>
                      <a:endParaRPr/>
                    </a:p>
                  </a:txBody>
                  <a:tcPr marT="91425" marB="91425" marR="91425" marL="91425" anchor="ctr"/>
                </a:tc>
                <a:tc>
                  <a:txBody>
                    <a:bodyPr/>
                    <a:lstStyle/>
                    <a:p>
                      <a:pPr indent="0" lvl="0" marL="0" rtl="0" algn="ctr">
                        <a:lnSpc>
                          <a:spcPct val="115000"/>
                        </a:lnSpc>
                        <a:spcBef>
                          <a:spcPts val="0"/>
                        </a:spcBef>
                        <a:spcAft>
                          <a:spcPts val="0"/>
                        </a:spcAft>
                        <a:buNone/>
                      </a:pPr>
                      <a:r>
                        <a:rPr lang="zh-TW"/>
                        <a:t>+</a:t>
                      </a:r>
                      <a:r>
                        <a:rPr lang="zh-TW"/>
                        <a:t>5.62</a:t>
                      </a:r>
                      <a:endParaRPr/>
                    </a:p>
                  </a:txBody>
                  <a:tcPr marT="91425" marB="91425" marR="91425" marL="91425" anchor="ctr"/>
                </a:tc>
                <a:tc>
                  <a:txBody>
                    <a:bodyPr/>
                    <a:lstStyle/>
                    <a:p>
                      <a:pPr indent="0" lvl="0" marL="0" rtl="0" algn="ctr">
                        <a:lnSpc>
                          <a:spcPct val="115000"/>
                        </a:lnSpc>
                        <a:spcBef>
                          <a:spcPts val="0"/>
                        </a:spcBef>
                        <a:spcAft>
                          <a:spcPts val="0"/>
                        </a:spcAft>
                        <a:buNone/>
                      </a:pPr>
                      <a:r>
                        <a:rPr lang="zh-TW"/>
                        <a:t>+</a:t>
                      </a:r>
                      <a:r>
                        <a:rPr lang="zh-TW"/>
                        <a:t>1.24</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a:t>+</a:t>
                      </a:r>
                      <a:r>
                        <a:rPr lang="zh-TW"/>
                        <a:t>2.7</a:t>
                      </a:r>
                      <a:r>
                        <a:rPr lang="zh-TW"/>
                        <a:t>0</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lnSpc>
                          <a:spcPct val="115000"/>
                        </a:lnSpc>
                        <a:spcBef>
                          <a:spcPts val="0"/>
                        </a:spcBef>
                        <a:spcAft>
                          <a:spcPts val="0"/>
                        </a:spcAft>
                        <a:buNone/>
                      </a:pPr>
                      <a:r>
                        <a:rPr lang="zh-TW"/>
                        <a:t>+</a:t>
                      </a:r>
                      <a:r>
                        <a:rPr lang="zh-TW"/>
                        <a:t>21.41</a:t>
                      </a:r>
                      <a:endParaRPr/>
                    </a:p>
                  </a:txBody>
                  <a:tcPr marT="91425" marB="91425" marR="91425" marL="91425" anchor="ctr"/>
                </a:tc>
                <a:tc>
                  <a:txBody>
                    <a:bodyPr/>
                    <a:lstStyle/>
                    <a:p>
                      <a:pPr indent="0" lvl="0" marL="0" rtl="0" algn="ctr">
                        <a:lnSpc>
                          <a:spcPct val="115000"/>
                        </a:lnSpc>
                        <a:spcBef>
                          <a:spcPts val="0"/>
                        </a:spcBef>
                        <a:spcAft>
                          <a:spcPts val="0"/>
                        </a:spcAft>
                        <a:buNone/>
                      </a:pPr>
                      <a:r>
                        <a:rPr lang="zh-TW"/>
                        <a:t>+</a:t>
                      </a:r>
                      <a:r>
                        <a:rPr lang="zh-TW"/>
                        <a:t>5.61</a:t>
                      </a:r>
                      <a:endParaRPr/>
                    </a:p>
                  </a:txBody>
                  <a:tcPr marT="91425" marB="91425" marR="91425" marL="91425" anchor="ctr"/>
                </a:tc>
                <a:tc>
                  <a:txBody>
                    <a:bodyPr/>
                    <a:lstStyle/>
                    <a:p>
                      <a:pPr indent="0" lvl="0" marL="0" rtl="0" algn="ctr">
                        <a:lnSpc>
                          <a:spcPct val="115000"/>
                        </a:lnSpc>
                        <a:spcBef>
                          <a:spcPts val="0"/>
                        </a:spcBef>
                        <a:spcAft>
                          <a:spcPts val="0"/>
                        </a:spcAft>
                        <a:buNone/>
                      </a:pPr>
                      <a:r>
                        <a:rPr lang="zh-TW"/>
                        <a:t>+</a:t>
                      </a:r>
                      <a:r>
                        <a:rPr lang="zh-TW"/>
                        <a:t>1.22</a:t>
                      </a:r>
                      <a:endParaRPr/>
                    </a:p>
                  </a:txBody>
                  <a:tcPr marT="91425" marB="91425" marR="91425" marL="91425"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30000" y="1318650"/>
            <a:ext cx="3300900" cy="2601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zh-TW" sz="6000"/>
              <a:t>研究動機</a:t>
            </a:r>
            <a:endParaRPr sz="6000"/>
          </a:p>
        </p:txBody>
      </p:sp>
      <p:sp>
        <p:nvSpPr>
          <p:cNvPr id="99" name="Google Shape;99;p15"/>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00" name="Google Shape;100;p15"/>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參數變化</a:t>
            </a:r>
            <a:endParaRPr/>
          </a:p>
        </p:txBody>
      </p:sp>
      <p:sp>
        <p:nvSpPr>
          <p:cNvPr id="295" name="Google Shape;295;p42"/>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graphicFrame>
        <p:nvGraphicFramePr>
          <p:cNvPr id="296" name="Google Shape;296;p42"/>
          <p:cNvGraphicFramePr/>
          <p:nvPr/>
        </p:nvGraphicFramePr>
        <p:xfrm>
          <a:off x="1611850" y="2078875"/>
          <a:ext cx="3000000" cy="3000000"/>
        </p:xfrm>
        <a:graphic>
          <a:graphicData uri="http://schemas.openxmlformats.org/drawingml/2006/table">
            <a:tbl>
              <a:tblPr>
                <a:noFill/>
                <a:tableStyleId>{76B12C9D-F944-440F-ABB9-D0C8275754EB}</a:tableStyleId>
              </a:tblPr>
              <a:tblGrid>
                <a:gridCol w="2412025"/>
                <a:gridCol w="1147075"/>
                <a:gridCol w="1147075"/>
                <a:gridCol w="11470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2023</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2024</a:t>
                      </a:r>
                      <a:endParaRPr/>
                    </a:p>
                  </a:txBody>
                  <a:tcPr marT="91425" marB="91425" marR="91425" marL="91425" anchor="ctr"/>
                </a:tc>
                <a:tc>
                  <a:txBody>
                    <a:bodyPr/>
                    <a:lstStyle/>
                    <a:p>
                      <a:pPr indent="0" lvl="0" marL="0" rtl="0" algn="ctr">
                        <a:spcBef>
                          <a:spcPts val="0"/>
                        </a:spcBef>
                        <a:spcAft>
                          <a:spcPts val="0"/>
                        </a:spcAft>
                        <a:buNone/>
                      </a:pPr>
                      <a:r>
                        <a:rPr lang="zh-TW"/>
                        <a:t>diff.</a:t>
                      </a:r>
                      <a:endParaRPr/>
                    </a:p>
                  </a:txBody>
                  <a:tcPr marT="91425" marB="91425" marR="91425" marL="91425" anchor="ctr"/>
                </a:tc>
              </a:tr>
              <a:tr h="396225">
                <a:tc>
                  <a:txBody>
                    <a:bodyPr/>
                    <a:lstStyle/>
                    <a:p>
                      <a:pPr indent="0" lvl="0" marL="0" rtl="0" algn="ctr">
                        <a:spcBef>
                          <a:spcPts val="0"/>
                        </a:spcBef>
                        <a:spcAft>
                          <a:spcPts val="0"/>
                        </a:spcAft>
                        <a:buNone/>
                      </a:pPr>
                      <a:r>
                        <a:rPr lang="zh-TW"/>
                        <a:t>公司債務槓桿比</a:t>
                      </a:r>
                      <a:r>
                        <a:rPr lang="zh-TW"/>
                        <a:t>D/V</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70.55%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72.41%</a:t>
                      </a:r>
                      <a:endParaRPr/>
                    </a:p>
                  </a:txBody>
                  <a:tcPr marT="91425" marB="91425" marR="91425" marL="91425" anchor="ctr"/>
                </a:tc>
                <a:tc>
                  <a:txBody>
                    <a:bodyPr/>
                    <a:lstStyle/>
                    <a:p>
                      <a:pPr indent="0" lvl="0" marL="0" rtl="0" algn="ctr">
                        <a:spcBef>
                          <a:spcPts val="0"/>
                        </a:spcBef>
                        <a:spcAft>
                          <a:spcPts val="0"/>
                        </a:spcAft>
                        <a:buNone/>
                      </a:pPr>
                      <a:r>
                        <a:rPr lang="zh-TW"/>
                        <a:t>+1.86%</a:t>
                      </a:r>
                      <a:endParaRPr/>
                    </a:p>
                  </a:txBody>
                  <a:tcPr marT="91425" marB="91425" marR="91425" marL="91425" anchor="ctr"/>
                </a:tc>
              </a:tr>
              <a:tr h="396225">
                <a:tc>
                  <a:txBody>
                    <a:bodyPr/>
                    <a:lstStyle/>
                    <a:p>
                      <a:pPr indent="0" lvl="0" marL="0" rtl="0" algn="ctr">
                        <a:spcBef>
                          <a:spcPts val="0"/>
                        </a:spcBef>
                        <a:spcAft>
                          <a:spcPts val="0"/>
                        </a:spcAft>
                        <a:buNone/>
                      </a:pPr>
                      <a:r>
                        <a:rPr lang="zh-TW"/>
                        <a:t>觸發門檻公司資產比</a:t>
                      </a:r>
                      <a:r>
                        <a:rPr lang="zh-TW"/>
                        <a:t>Att/V</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93.77%</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43.91%</a:t>
                      </a:r>
                      <a:endParaRPr/>
                    </a:p>
                  </a:txBody>
                  <a:tcPr marT="91425" marB="91425" marR="91425" marL="91425" anchor="ctr"/>
                </a:tc>
                <a:tc>
                  <a:txBody>
                    <a:bodyPr/>
                    <a:lstStyle/>
                    <a:p>
                      <a:pPr indent="0" lvl="0" marL="0" rtl="0" algn="ctr">
                        <a:spcBef>
                          <a:spcPts val="0"/>
                        </a:spcBef>
                        <a:spcAft>
                          <a:spcPts val="0"/>
                        </a:spcAft>
                        <a:buNone/>
                      </a:pPr>
                      <a:r>
                        <a:rPr lang="zh-TW"/>
                        <a:t>-49.86%</a:t>
                      </a:r>
                      <a:endParaRPr/>
                    </a:p>
                  </a:txBody>
                  <a:tcPr marT="91425" marB="91425" marR="91425" marL="91425" anchor="ctr"/>
                </a:tc>
              </a:tr>
              <a:tr h="396225">
                <a:tc>
                  <a:txBody>
                    <a:bodyPr/>
                    <a:lstStyle/>
                    <a:p>
                      <a:pPr indent="0" lvl="0" marL="0" rtl="0" algn="ctr">
                        <a:spcBef>
                          <a:spcPts val="0"/>
                        </a:spcBef>
                        <a:spcAft>
                          <a:spcPts val="0"/>
                        </a:spcAft>
                        <a:buNone/>
                      </a:pPr>
                      <a:r>
                        <a:rPr lang="zh-TW"/>
                        <a:t>發行量公司資產比</a:t>
                      </a:r>
                      <a:r>
                        <a:rPr lang="zh-TW"/>
                        <a:t>Par/V</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11.48%</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12.59%</a:t>
                      </a:r>
                      <a:endParaRPr/>
                    </a:p>
                  </a:txBody>
                  <a:tcPr marT="91425" marB="91425" marR="91425" marL="91425" anchor="ctr"/>
                </a:tc>
                <a:tc>
                  <a:txBody>
                    <a:bodyPr/>
                    <a:lstStyle/>
                    <a:p>
                      <a:pPr indent="0" lvl="0" marL="0" rtl="0" algn="ctr">
                        <a:spcBef>
                          <a:spcPts val="0"/>
                        </a:spcBef>
                        <a:spcAft>
                          <a:spcPts val="0"/>
                        </a:spcAft>
                        <a:buNone/>
                      </a:pPr>
                      <a:r>
                        <a:rPr lang="zh-TW"/>
                        <a:t>+1.11%</a:t>
                      </a:r>
                      <a:endParaRPr/>
                    </a:p>
                  </a:txBody>
                  <a:tcPr marT="91425" marB="91425" marR="91425" marL="91425" anchor="ctr"/>
                </a:tc>
              </a:tr>
              <a:tr h="396225">
                <a:tc>
                  <a:txBody>
                    <a:bodyPr/>
                    <a:lstStyle/>
                    <a:p>
                      <a:pPr indent="0" lvl="0" marL="0" rtl="0" algn="ctr">
                        <a:spcBef>
                          <a:spcPts val="0"/>
                        </a:spcBef>
                        <a:spcAft>
                          <a:spcPts val="0"/>
                        </a:spcAft>
                        <a:buNone/>
                      </a:pPr>
                      <a:r>
                        <a:rPr lang="zh-TW"/>
                        <a:t>觸發門檻發行量倍數</a:t>
                      </a:r>
                      <a:r>
                        <a:rPr lang="zh-TW"/>
                        <a:t>Att/Par</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8.17</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3.48</a:t>
                      </a:r>
                      <a:endParaRPr/>
                    </a:p>
                  </a:txBody>
                  <a:tcPr marT="91425" marB="91425" marR="91425" marL="91425" anchor="ctr"/>
                </a:tc>
                <a:tc>
                  <a:txBody>
                    <a:bodyPr/>
                    <a:lstStyle/>
                    <a:p>
                      <a:pPr indent="0" lvl="0" marL="0" rtl="0" algn="ctr">
                        <a:spcBef>
                          <a:spcPts val="0"/>
                        </a:spcBef>
                        <a:spcAft>
                          <a:spcPts val="0"/>
                        </a:spcAft>
                        <a:buNone/>
                      </a:pPr>
                      <a:r>
                        <a:rPr lang="zh-TW"/>
                        <a:t>-4.69</a:t>
                      </a:r>
                      <a:endParaRPr/>
                    </a:p>
                  </a:txBody>
                  <a:tcPr marT="91425" marB="91425" marR="91425" marL="91425"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Artemis市場分布觀察</a:t>
            </a:r>
            <a:r>
              <a:rPr lang="zh-TW"/>
              <a:t>(D/V分組)</a:t>
            </a:r>
            <a:endParaRPr/>
          </a:p>
        </p:txBody>
      </p:sp>
      <p:sp>
        <p:nvSpPr>
          <p:cNvPr id="302" name="Google Shape;302;p43"/>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zh-TW"/>
              <a:t>以中位數0.76分組，年度累積型中，槓桿越高的情況下產業指數與損失起賠的分布較接近</a:t>
            </a:r>
            <a:endParaRPr/>
          </a:p>
          <a:p>
            <a:pPr indent="0" lvl="0" marL="0" rtl="0" algn="l">
              <a:spcBef>
                <a:spcPts val="1200"/>
              </a:spcBef>
              <a:spcAft>
                <a:spcPts val="1200"/>
              </a:spcAft>
              <a:buNone/>
            </a:pPr>
            <a:r>
              <a:t/>
            </a:r>
            <a:endParaRPr/>
          </a:p>
        </p:txBody>
      </p:sp>
      <p:graphicFrame>
        <p:nvGraphicFramePr>
          <p:cNvPr id="303" name="Google Shape;303;p43"/>
          <p:cNvGraphicFramePr/>
          <p:nvPr/>
        </p:nvGraphicFramePr>
        <p:xfrm>
          <a:off x="1154050" y="2020825"/>
          <a:ext cx="3000000" cy="3000000"/>
        </p:xfrm>
        <a:graphic>
          <a:graphicData uri="http://schemas.openxmlformats.org/drawingml/2006/table">
            <a:tbl>
              <a:tblPr>
                <a:noFill/>
                <a:tableStyleId>{76B12C9D-F944-440F-ABB9-D0C8275754EB}</a:tableStyleId>
              </a:tblPr>
              <a:tblGrid>
                <a:gridCol w="1309825"/>
                <a:gridCol w="1230450"/>
                <a:gridCol w="1230450"/>
                <a:gridCol w="1230450"/>
                <a:gridCol w="1230450"/>
                <a:gridCol w="604250"/>
              </a:tblGrid>
              <a:tr h="381000">
                <a:tc rowSpan="2">
                  <a:txBody>
                    <a:bodyPr/>
                    <a:lstStyle/>
                    <a:p>
                      <a:pPr indent="0" lvl="0" marL="0" rtl="0" algn="ctr">
                        <a:spcBef>
                          <a:spcPts val="0"/>
                        </a:spcBef>
                        <a:spcAft>
                          <a:spcPts val="0"/>
                        </a:spcAft>
                        <a:buNone/>
                      </a:pPr>
                      <a:r>
                        <a:t/>
                      </a:r>
                      <a:endParaRPr/>
                    </a:p>
                  </a:txBody>
                  <a:tcPr marT="91425" marB="91425" marR="91425" marL="91425" anchor="ctr"/>
                </a:tc>
                <a:tc gridSpan="2">
                  <a:txBody>
                    <a:bodyPr/>
                    <a:lstStyle/>
                    <a:p>
                      <a:pPr indent="0" lvl="0" marL="0" rtl="0" algn="ctr">
                        <a:spcBef>
                          <a:spcPts val="0"/>
                        </a:spcBef>
                        <a:spcAft>
                          <a:spcPts val="0"/>
                        </a:spcAft>
                        <a:buNone/>
                      </a:pPr>
                      <a:r>
                        <a:rPr lang="zh-TW"/>
                        <a:t>D/V&gt;0.76</a:t>
                      </a:r>
                      <a:endParaRPr/>
                    </a:p>
                  </a:txBody>
                  <a:tcPr marT="91425" marB="91425" marR="91425" marL="91425" anchor="ctr"/>
                </a:tc>
                <a:tc hMerge="1"/>
                <a:tc gridSpan="2">
                  <a:txBody>
                    <a:bodyPr/>
                    <a:lstStyle/>
                    <a:p>
                      <a:pPr indent="0" lvl="0" marL="0" rtl="0" algn="ctr">
                        <a:spcBef>
                          <a:spcPts val="0"/>
                        </a:spcBef>
                        <a:spcAft>
                          <a:spcPts val="0"/>
                        </a:spcAft>
                        <a:buNone/>
                      </a:pPr>
                      <a:r>
                        <a:rPr lang="zh-TW"/>
                        <a:t>D/V&lt;0.76</a:t>
                      </a:r>
                      <a:endParaRPr/>
                    </a:p>
                  </a:txBody>
                  <a:tcPr marT="91425" marB="91425" marR="91425" marL="91425" anchor="ctr">
                    <a:solidFill>
                      <a:srgbClr val="D9EAD3"/>
                    </a:solidFill>
                  </a:tcPr>
                </a:tc>
                <a:tc hMerge="1"/>
                <a:tc rowSpan="2">
                  <a:txBody>
                    <a:bodyPr/>
                    <a:lstStyle/>
                    <a:p>
                      <a:pPr indent="0" lvl="0" marL="0" rtl="0" algn="ctr">
                        <a:spcBef>
                          <a:spcPts val="0"/>
                        </a:spcBef>
                        <a:spcAft>
                          <a:spcPts val="0"/>
                        </a:spcAft>
                        <a:buNone/>
                      </a:pPr>
                      <a:r>
                        <a:t/>
                      </a:r>
                      <a:endParaRPr/>
                    </a:p>
                  </a:txBody>
                  <a:tcPr marT="91425" marB="91425" marR="91425" marL="91425" anchor="ctr"/>
                </a:tc>
              </a:tr>
              <a:tr h="381000">
                <a:tc vMerge="1"/>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c vMerge="1"/>
              </a:tr>
              <a:tr h="381000">
                <a:tc>
                  <a:txBody>
                    <a:bodyPr/>
                    <a:lstStyle/>
                    <a:p>
                      <a:pPr indent="0" lvl="0" marL="0" rtl="0" algn="ctr">
                        <a:spcBef>
                          <a:spcPts val="0"/>
                        </a:spcBef>
                        <a:spcAft>
                          <a:spcPts val="0"/>
                        </a:spcAft>
                        <a:buNone/>
                      </a:pPr>
                      <a:r>
                        <a:rPr lang="zh-TW"/>
                        <a:t>年度累積損失</a:t>
                      </a:r>
                      <a:endParaRPr/>
                    </a:p>
                  </a:txBody>
                  <a:tcPr marT="91425" marB="91425" marR="91425" marL="91425" anchor="ctr"/>
                </a:tc>
                <a:tc>
                  <a:txBody>
                    <a:bodyPr/>
                    <a:lstStyle/>
                    <a:p>
                      <a:pPr indent="0" lvl="0" marL="0" rtl="0" algn="ctr">
                        <a:spcBef>
                          <a:spcPts val="0"/>
                        </a:spcBef>
                        <a:spcAft>
                          <a:spcPts val="0"/>
                        </a:spcAft>
                        <a:buNone/>
                      </a:pPr>
                      <a:r>
                        <a:rPr lang="zh-TW"/>
                        <a:t>26</a:t>
                      </a:r>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zh-TW"/>
                        <a:t>21</a:t>
                      </a:r>
                      <a:endParaRPr/>
                    </a:p>
                  </a:txBody>
                  <a:tcPr marT="91425" marB="91425" marR="91425" marL="91425" anchor="ctr"/>
                </a:tc>
                <a:tc>
                  <a:txBody>
                    <a:bodyPr/>
                    <a:lstStyle/>
                    <a:p>
                      <a:pPr indent="0" lvl="0" marL="0" rtl="0" algn="ctr">
                        <a:spcBef>
                          <a:spcPts val="0"/>
                        </a:spcBef>
                        <a:spcAft>
                          <a:spcPts val="0"/>
                        </a:spcAft>
                        <a:buNone/>
                      </a:pPr>
                      <a:r>
                        <a:rPr lang="zh-TW"/>
                        <a:t>37</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zh-TW"/>
                        <a:t>16</a:t>
                      </a:r>
                      <a:endParaRPr/>
                    </a:p>
                  </a:txBody>
                  <a:tcPr marT="91425" marB="91425" marR="91425" marL="91425" anchor="ctr"/>
                </a:tc>
                <a:tc>
                  <a:txBody>
                    <a:bodyPr/>
                    <a:lstStyle/>
                    <a:p>
                      <a:pPr indent="0" lvl="0" marL="0" rtl="0" algn="ctr">
                        <a:spcBef>
                          <a:spcPts val="0"/>
                        </a:spcBef>
                        <a:spcAft>
                          <a:spcPts val="0"/>
                        </a:spcAft>
                        <a:buNone/>
                      </a:pPr>
                      <a:r>
                        <a:rPr lang="zh-TW"/>
                        <a:t>100</a:t>
                      </a:r>
                      <a:endParaRPr/>
                    </a:p>
                  </a:txBody>
                  <a:tcPr marT="91425" marB="91425" marR="91425" marL="91425" anchor="ctr"/>
                </a:tc>
              </a:tr>
              <a:tr h="381000">
                <a:tc>
                  <a:txBody>
                    <a:bodyPr/>
                    <a:lstStyle/>
                    <a:p>
                      <a:pPr indent="0" lvl="0" marL="0" rtl="0" algn="ctr">
                        <a:spcBef>
                          <a:spcPts val="0"/>
                        </a:spcBef>
                        <a:spcAft>
                          <a:spcPts val="0"/>
                        </a:spcAft>
                        <a:buNone/>
                      </a:pPr>
                      <a:r>
                        <a:rPr lang="zh-TW"/>
                        <a:t>融合型</a:t>
                      </a:r>
                      <a:endParaRPr/>
                    </a:p>
                  </a:txBody>
                  <a:tcPr marT="91425" marB="91425" marR="91425" marL="91425" anchor="ctr"/>
                </a:tc>
                <a:tc>
                  <a:txBody>
                    <a:bodyPr/>
                    <a:lstStyle/>
                    <a:p>
                      <a:pPr indent="0" lvl="0" marL="0" rtl="0" algn="ctr">
                        <a:spcBef>
                          <a:spcPts val="0"/>
                        </a:spcBef>
                        <a:spcAft>
                          <a:spcPts val="0"/>
                        </a:spcAft>
                        <a:buNone/>
                      </a:pPr>
                      <a:r>
                        <a:rPr lang="zh-TW"/>
                        <a:t>1</a:t>
                      </a:r>
                      <a:endParaRPr/>
                    </a:p>
                  </a:txBody>
                  <a:tcPr marT="91425" marB="91425" marR="91425" marL="91425" anchor="ctr"/>
                </a:tc>
                <a:tc>
                  <a:txBody>
                    <a:bodyPr/>
                    <a:lstStyle/>
                    <a:p>
                      <a:pPr indent="0" lvl="0" marL="0" rtl="0" algn="ctr">
                        <a:spcBef>
                          <a:spcPts val="0"/>
                        </a:spcBef>
                        <a:spcAft>
                          <a:spcPts val="0"/>
                        </a:spcAft>
                        <a:buNone/>
                      </a:pPr>
                      <a:r>
                        <a:rPr lang="zh-TW"/>
                        <a:t>4</a:t>
                      </a:r>
                      <a:endParaRPr/>
                    </a:p>
                  </a:txBody>
                  <a:tcPr marT="91425" marB="91425" marR="91425" marL="91425" anchor="ctr"/>
                </a:tc>
                <a:tc>
                  <a:txBody>
                    <a:bodyPr/>
                    <a:lstStyle/>
                    <a:p>
                      <a:pPr indent="0" lvl="0" marL="0" rtl="0" algn="ctr">
                        <a:spcBef>
                          <a:spcPts val="0"/>
                        </a:spcBef>
                        <a:spcAft>
                          <a:spcPts val="0"/>
                        </a:spcAft>
                        <a:buNone/>
                      </a:pPr>
                      <a:r>
                        <a:rPr lang="zh-TW"/>
                        <a:t>0</a:t>
                      </a:r>
                      <a:endParaRPr/>
                    </a:p>
                  </a:txBody>
                  <a:tcPr marT="91425" marB="91425" marR="91425" marL="91425" anchor="ctr"/>
                </a:tc>
                <a:tc>
                  <a:txBody>
                    <a:bodyPr/>
                    <a:lstStyle/>
                    <a:p>
                      <a:pPr indent="0" lvl="0" marL="0" rtl="0" algn="ctr">
                        <a:spcBef>
                          <a:spcPts val="0"/>
                        </a:spcBef>
                        <a:spcAft>
                          <a:spcPts val="0"/>
                        </a:spcAft>
                        <a:buNone/>
                      </a:pPr>
                      <a:r>
                        <a:rPr lang="zh-TW"/>
                        <a:t>1</a:t>
                      </a:r>
                      <a:endParaRPr/>
                    </a:p>
                  </a:txBody>
                  <a:tcPr marT="91425" marB="91425" marR="91425" marL="91425" anchor="ctr"/>
                </a:tc>
                <a:tc>
                  <a:txBody>
                    <a:bodyPr/>
                    <a:lstStyle/>
                    <a:p>
                      <a:pPr indent="0" lvl="0" marL="0" rtl="0" algn="ctr">
                        <a:spcBef>
                          <a:spcPts val="0"/>
                        </a:spcBef>
                        <a:spcAft>
                          <a:spcPts val="0"/>
                        </a:spcAft>
                        <a:buNone/>
                      </a:pPr>
                      <a:r>
                        <a:rPr lang="zh-TW"/>
                        <a:t>6</a:t>
                      </a:r>
                      <a:endParaRPr/>
                    </a:p>
                  </a:txBody>
                  <a:tcPr marT="91425" marB="91425" marR="91425" marL="91425" anchor="ctr"/>
                </a:tc>
              </a:tr>
              <a:tr h="381000">
                <a:tc>
                  <a:txBody>
                    <a:bodyPr/>
                    <a:lstStyle/>
                    <a:p>
                      <a:pPr indent="0" lvl="0" marL="0" rtl="0" algn="ctr">
                        <a:spcBef>
                          <a:spcPts val="0"/>
                        </a:spcBef>
                        <a:spcAft>
                          <a:spcPts val="0"/>
                        </a:spcAft>
                        <a:buNone/>
                      </a:pPr>
                      <a:r>
                        <a:rPr lang="zh-TW"/>
                        <a:t>單一事件</a:t>
                      </a:r>
                      <a:r>
                        <a:rPr lang="zh-TW"/>
                        <a:t>損失</a:t>
                      </a:r>
                      <a:endParaRPr/>
                    </a:p>
                  </a:txBody>
                  <a:tcPr marT="91425" marB="91425" marR="91425" marL="91425" anchor="ctr"/>
                </a:tc>
                <a:tc>
                  <a:txBody>
                    <a:bodyPr/>
                    <a:lstStyle/>
                    <a:p>
                      <a:pPr indent="0" lvl="0" marL="0" rtl="0" algn="ctr">
                        <a:spcBef>
                          <a:spcPts val="0"/>
                        </a:spcBef>
                        <a:spcAft>
                          <a:spcPts val="0"/>
                        </a:spcAft>
                        <a:buNone/>
                      </a:pPr>
                      <a:r>
                        <a:rPr lang="zh-TW"/>
                        <a:t>8</a:t>
                      </a:r>
                      <a:endParaRPr/>
                    </a:p>
                  </a:txBody>
                  <a:tcPr marT="91425" marB="91425" marR="91425" marL="91425" anchor="ctr"/>
                </a:tc>
                <a:tc>
                  <a:txBody>
                    <a:bodyPr/>
                    <a:lstStyle/>
                    <a:p>
                      <a:pPr indent="0" lvl="0" marL="0" rtl="0" algn="ctr">
                        <a:spcBef>
                          <a:spcPts val="0"/>
                        </a:spcBef>
                        <a:spcAft>
                          <a:spcPts val="0"/>
                        </a:spcAft>
                        <a:buNone/>
                      </a:pPr>
                      <a:r>
                        <a:rPr lang="zh-TW"/>
                        <a:t>48</a:t>
                      </a:r>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zh-TW"/>
                        <a:t>9</a:t>
                      </a:r>
                      <a:endParaRPr/>
                    </a:p>
                  </a:txBody>
                  <a:tcPr marT="91425" marB="91425" marR="91425" marL="91425" anchor="ctr"/>
                </a:tc>
                <a:tc>
                  <a:txBody>
                    <a:bodyPr/>
                    <a:lstStyle/>
                    <a:p>
                      <a:pPr indent="0" lvl="0" marL="0" rtl="0" algn="ctr">
                        <a:spcBef>
                          <a:spcPts val="0"/>
                        </a:spcBef>
                        <a:spcAft>
                          <a:spcPts val="0"/>
                        </a:spcAft>
                        <a:buNone/>
                      </a:pPr>
                      <a:r>
                        <a:rPr lang="zh-TW"/>
                        <a:t>33</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zh-TW"/>
                        <a:t>98</a:t>
                      </a:r>
                      <a:endParaRPr/>
                    </a:p>
                  </a:txBody>
                  <a:tcPr marT="91425" marB="91425" marR="91425" marL="91425" anchor="ctr"/>
                </a:tc>
              </a:tr>
              <a:tr h="381000">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zh-TW"/>
                        <a:t>35</a:t>
                      </a:r>
                      <a:endParaRPr/>
                    </a:p>
                  </a:txBody>
                  <a:tcPr marT="91425" marB="91425" marR="91425" marL="91425" anchor="ctr"/>
                </a:tc>
                <a:tc>
                  <a:txBody>
                    <a:bodyPr/>
                    <a:lstStyle/>
                    <a:p>
                      <a:pPr indent="0" lvl="0" marL="0" rtl="0" algn="ctr">
                        <a:spcBef>
                          <a:spcPts val="0"/>
                        </a:spcBef>
                        <a:spcAft>
                          <a:spcPts val="0"/>
                        </a:spcAft>
                        <a:buNone/>
                      </a:pPr>
                      <a:r>
                        <a:rPr lang="zh-TW"/>
                        <a:t>73</a:t>
                      </a:r>
                      <a:endParaRPr/>
                    </a:p>
                  </a:txBody>
                  <a:tcPr marT="91425" marB="91425" marR="91425" marL="91425" anchor="ctr"/>
                </a:tc>
                <a:tc>
                  <a:txBody>
                    <a:bodyPr/>
                    <a:lstStyle/>
                    <a:p>
                      <a:pPr indent="0" lvl="0" marL="0" rtl="0" algn="ctr">
                        <a:spcBef>
                          <a:spcPts val="0"/>
                        </a:spcBef>
                        <a:spcAft>
                          <a:spcPts val="0"/>
                        </a:spcAft>
                        <a:buNone/>
                      </a:pPr>
                      <a:r>
                        <a:rPr lang="zh-TW"/>
                        <a:t>46</a:t>
                      </a:r>
                      <a:endParaRPr/>
                    </a:p>
                  </a:txBody>
                  <a:tcPr marT="91425" marB="91425" marR="91425" marL="91425" anchor="ctr"/>
                </a:tc>
                <a:tc>
                  <a:txBody>
                    <a:bodyPr/>
                    <a:lstStyle/>
                    <a:p>
                      <a:pPr indent="0" lvl="0" marL="0" rtl="0" algn="ctr">
                        <a:spcBef>
                          <a:spcPts val="0"/>
                        </a:spcBef>
                        <a:spcAft>
                          <a:spcPts val="0"/>
                        </a:spcAft>
                        <a:buNone/>
                      </a:pPr>
                      <a:r>
                        <a:rPr lang="zh-TW"/>
                        <a:t>50</a:t>
                      </a:r>
                      <a:endParaRPr/>
                    </a:p>
                  </a:txBody>
                  <a:tcPr marT="91425" marB="91425" marR="91425" marL="91425" anchor="ctr"/>
                </a:tc>
                <a:tc>
                  <a:txBody>
                    <a:bodyPr/>
                    <a:lstStyle/>
                    <a:p>
                      <a:pPr indent="0" lvl="0" marL="0" rtl="0" algn="ctr">
                        <a:spcBef>
                          <a:spcPts val="0"/>
                        </a:spcBef>
                        <a:spcAft>
                          <a:spcPts val="0"/>
                        </a:spcAft>
                        <a:buNone/>
                      </a:pPr>
                      <a:r>
                        <a:rPr lang="zh-TW"/>
                        <a:t>204</a:t>
                      </a:r>
                      <a:endParaRPr/>
                    </a:p>
                  </a:txBody>
                  <a:tcPr marT="91425" marB="91425" marR="91425" marL="91425"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D/V由0.7055上升到0.71</a:t>
            </a:r>
            <a:r>
              <a:rPr lang="zh-TW"/>
              <a:t> 臨界債息率(%)</a:t>
            </a:r>
            <a:endParaRPr/>
          </a:p>
        </p:txBody>
      </p:sp>
      <p:sp>
        <p:nvSpPr>
          <p:cNvPr id="309" name="Google Shape;309;p44"/>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調整項目為提高債務價值</a:t>
            </a:r>
            <a:endParaRPr/>
          </a:p>
          <a:p>
            <a:pPr indent="0" lvl="0" marL="0" rtl="0" algn="l">
              <a:spcBef>
                <a:spcPts val="1200"/>
              </a:spcBef>
              <a:spcAft>
                <a:spcPts val="1200"/>
              </a:spcAft>
              <a:buNone/>
            </a:pPr>
            <a:r>
              <a:t/>
            </a:r>
            <a:endParaRPr/>
          </a:p>
        </p:txBody>
      </p:sp>
      <p:graphicFrame>
        <p:nvGraphicFramePr>
          <p:cNvPr id="310" name="Google Shape;310;p44"/>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5.50</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6.17</a:t>
                      </a:r>
                      <a:endParaRPr/>
                    </a:p>
                  </a:txBody>
                  <a:tcPr marT="91425" marB="91425" marR="91425" marL="91425" anchor="ctr"/>
                </a:tc>
                <a:tc>
                  <a:txBody>
                    <a:bodyPr/>
                    <a:lstStyle/>
                    <a:p>
                      <a:pPr indent="0" lvl="0" marL="0" rtl="0" algn="ctr">
                        <a:spcBef>
                          <a:spcPts val="0"/>
                        </a:spcBef>
                        <a:spcAft>
                          <a:spcPts val="0"/>
                        </a:spcAft>
                        <a:buNone/>
                      </a:pPr>
                      <a:r>
                        <a:rPr lang="zh-TW"/>
                        <a:t>5.62</a:t>
                      </a:r>
                      <a:endParaRPr/>
                    </a:p>
                  </a:txBody>
                  <a:tcPr marT="91425" marB="91425" marR="91425" marL="91425" anchor="ctr"/>
                </a:tc>
                <a:tc>
                  <a:txBody>
                    <a:bodyPr/>
                    <a:lstStyle/>
                    <a:p>
                      <a:pPr indent="0" lvl="0" marL="0" rtl="0" algn="ctr">
                        <a:spcBef>
                          <a:spcPts val="0"/>
                        </a:spcBef>
                        <a:spcAft>
                          <a:spcPts val="0"/>
                        </a:spcAft>
                        <a:buNone/>
                      </a:pPr>
                      <a:r>
                        <a:rPr lang="zh-TW"/>
                        <a:t>3.84</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5.50</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6.13</a:t>
                      </a:r>
                      <a:endParaRPr/>
                    </a:p>
                  </a:txBody>
                  <a:tcPr marT="91425" marB="91425" marR="91425" marL="91425" anchor="ctr"/>
                </a:tc>
                <a:tc>
                  <a:txBody>
                    <a:bodyPr/>
                    <a:lstStyle/>
                    <a:p>
                      <a:pPr indent="0" lvl="0" marL="0" rtl="0" algn="ctr">
                        <a:spcBef>
                          <a:spcPts val="0"/>
                        </a:spcBef>
                        <a:spcAft>
                          <a:spcPts val="0"/>
                        </a:spcAft>
                        <a:buNone/>
                      </a:pPr>
                      <a:r>
                        <a:rPr lang="zh-TW"/>
                        <a:t>5.62</a:t>
                      </a:r>
                      <a:endParaRPr/>
                    </a:p>
                  </a:txBody>
                  <a:tcPr marT="91425" marB="91425" marR="91425" marL="91425" anchor="ctr"/>
                </a:tc>
                <a:tc>
                  <a:txBody>
                    <a:bodyPr/>
                    <a:lstStyle/>
                    <a:p>
                      <a:pPr indent="0" lvl="0" marL="0" rtl="0" algn="ctr">
                        <a:spcBef>
                          <a:spcPts val="0"/>
                        </a:spcBef>
                        <a:spcAft>
                          <a:spcPts val="0"/>
                        </a:spcAft>
                        <a:buNone/>
                      </a:pPr>
                      <a:r>
                        <a:rPr lang="zh-TW"/>
                        <a:t>3.82</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5.90</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5.47</a:t>
                      </a:r>
                      <a:endParaRPr/>
                    </a:p>
                  </a:txBody>
                  <a:tcPr marT="91425" marB="91425" marR="91425" marL="91425" anchor="ctr"/>
                </a:tc>
                <a:tc>
                  <a:txBody>
                    <a:bodyPr/>
                    <a:lstStyle/>
                    <a:p>
                      <a:pPr indent="0" lvl="0" marL="0" rtl="0" algn="ctr">
                        <a:spcBef>
                          <a:spcPts val="0"/>
                        </a:spcBef>
                        <a:spcAft>
                          <a:spcPts val="0"/>
                        </a:spcAft>
                        <a:buNone/>
                      </a:pPr>
                      <a:r>
                        <a:rPr lang="zh-TW"/>
                        <a:t>5.85</a:t>
                      </a:r>
                      <a:endParaRPr/>
                    </a:p>
                  </a:txBody>
                  <a:tcPr marT="91425" marB="91425" marR="91425" marL="91425" anchor="ctr"/>
                </a:tc>
                <a:tc>
                  <a:txBody>
                    <a:bodyPr/>
                    <a:lstStyle/>
                    <a:p>
                      <a:pPr indent="0" lvl="0" marL="0" rtl="0" algn="ctr">
                        <a:spcBef>
                          <a:spcPts val="0"/>
                        </a:spcBef>
                        <a:spcAft>
                          <a:spcPts val="0"/>
                        </a:spcAft>
                        <a:buNone/>
                      </a:pPr>
                      <a:r>
                        <a:rPr lang="zh-TW"/>
                        <a:t>3.86</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5.90</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5.44</a:t>
                      </a:r>
                      <a:endParaRPr/>
                    </a:p>
                  </a:txBody>
                  <a:tcPr marT="91425" marB="91425" marR="91425" marL="91425" anchor="ctr"/>
                </a:tc>
                <a:tc>
                  <a:txBody>
                    <a:bodyPr/>
                    <a:lstStyle/>
                    <a:p>
                      <a:pPr indent="0" lvl="0" marL="0" rtl="0" algn="ctr">
                        <a:spcBef>
                          <a:spcPts val="0"/>
                        </a:spcBef>
                        <a:spcAft>
                          <a:spcPts val="0"/>
                        </a:spcAft>
                        <a:buNone/>
                      </a:pPr>
                      <a:r>
                        <a:rPr lang="zh-TW"/>
                        <a:t>5.84</a:t>
                      </a:r>
                      <a:endParaRPr/>
                    </a:p>
                  </a:txBody>
                  <a:tcPr marT="91425" marB="91425" marR="91425" marL="91425" anchor="ctr"/>
                </a:tc>
                <a:tc>
                  <a:txBody>
                    <a:bodyPr/>
                    <a:lstStyle/>
                    <a:p>
                      <a:pPr indent="0" lvl="0" marL="0" rtl="0" algn="ctr">
                        <a:spcBef>
                          <a:spcPts val="0"/>
                        </a:spcBef>
                        <a:spcAft>
                          <a:spcPts val="0"/>
                        </a:spcAft>
                        <a:buNone/>
                      </a:pPr>
                      <a:r>
                        <a:rPr lang="zh-TW"/>
                        <a:t>3.85</a:t>
                      </a:r>
                      <a:endParaRPr/>
                    </a:p>
                  </a:txBody>
                  <a:tcPr marT="91425" marB="91425" marR="91425" marL="91425"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a:t>
            </a:r>
            <a:r>
              <a:rPr lang="zh-TW"/>
              <a:t> </a:t>
            </a:r>
            <a:r>
              <a:rPr lang="zh-TW"/>
              <a:t>D/V</a:t>
            </a:r>
            <a:r>
              <a:rPr lang="zh-TW"/>
              <a:t>由0.7055上升到0.71 </a:t>
            </a:r>
            <a:r>
              <a:rPr lang="zh-TW"/>
              <a:t>債息率</a:t>
            </a:r>
            <a:r>
              <a:rPr lang="zh-TW"/>
              <a:t>變化(%)</a:t>
            </a:r>
            <a:endParaRPr/>
          </a:p>
        </p:txBody>
      </p:sp>
      <p:sp>
        <p:nvSpPr>
          <p:cNvPr id="316" name="Google Shape;316;p45"/>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債務槓桿上升，公司破產風險更大，股東更需要保險</a:t>
            </a:r>
            <a:br>
              <a:rPr lang="zh-TW"/>
            </a:br>
            <a:r>
              <a:rPr lang="zh-TW"/>
              <a:t>槓桿太高，債權人不願擔負更多債息，因此降低發行巨災債的意願</a:t>
            </a:r>
            <a:endParaRPr/>
          </a:p>
          <a:p>
            <a:pPr indent="0" lvl="0" marL="0" rtl="0" algn="l">
              <a:spcBef>
                <a:spcPts val="1200"/>
              </a:spcBef>
              <a:spcAft>
                <a:spcPts val="1200"/>
              </a:spcAft>
              <a:buNone/>
            </a:pPr>
            <a:r>
              <a:t/>
            </a:r>
            <a:endParaRPr/>
          </a:p>
        </p:txBody>
      </p:sp>
      <p:graphicFrame>
        <p:nvGraphicFramePr>
          <p:cNvPr id="317" name="Google Shape;317;p45"/>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+0.12</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-2.24</a:t>
                      </a:r>
                      <a:endParaRPr/>
                    </a:p>
                  </a:txBody>
                  <a:tcPr marT="91425" marB="91425" marR="91425" marL="91425" anchor="ctr"/>
                </a:tc>
                <a:tc>
                  <a:txBody>
                    <a:bodyPr/>
                    <a:lstStyle/>
                    <a:p>
                      <a:pPr indent="0" lvl="0" marL="0" rtl="0" algn="ctr">
                        <a:spcBef>
                          <a:spcPts val="0"/>
                        </a:spcBef>
                        <a:spcAft>
                          <a:spcPts val="0"/>
                        </a:spcAft>
                        <a:buNone/>
                      </a:pPr>
                      <a:r>
                        <a:rPr lang="zh-TW"/>
                        <a:t>-0.28</a:t>
                      </a:r>
                      <a:endParaRPr/>
                    </a:p>
                  </a:txBody>
                  <a:tcPr marT="91425" marB="91425" marR="91425" marL="91425" anchor="ctr"/>
                </a:tc>
                <a:tc>
                  <a:txBody>
                    <a:bodyPr/>
                    <a:lstStyle/>
                    <a:p>
                      <a:pPr indent="0" lvl="0" marL="0" rtl="0" algn="ctr">
                        <a:spcBef>
                          <a:spcPts val="0"/>
                        </a:spcBef>
                        <a:spcAft>
                          <a:spcPts val="0"/>
                        </a:spcAft>
                        <a:buNone/>
                      </a:pPr>
                      <a:r>
                        <a:rPr lang="zh-TW"/>
                        <a:t>&lt;0.00</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+0.13</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-2.25</a:t>
                      </a:r>
                      <a:endParaRPr/>
                    </a:p>
                  </a:txBody>
                  <a:tcPr marT="91425" marB="91425" marR="91425" marL="91425" anchor="ctr"/>
                </a:tc>
                <a:tc>
                  <a:txBody>
                    <a:bodyPr/>
                    <a:lstStyle/>
                    <a:p>
                      <a:pPr indent="0" lvl="0" marL="0" rtl="0" algn="ctr">
                        <a:spcBef>
                          <a:spcPts val="0"/>
                        </a:spcBef>
                        <a:spcAft>
                          <a:spcPts val="0"/>
                        </a:spcAft>
                        <a:buNone/>
                      </a:pPr>
                      <a:r>
                        <a:rPr lang="zh-TW"/>
                        <a:t>-0.31</a:t>
                      </a:r>
                      <a:endParaRPr/>
                    </a:p>
                  </a:txBody>
                  <a:tcPr marT="91425" marB="91425" marR="91425" marL="91425" anchor="ctr"/>
                </a:tc>
                <a:tc>
                  <a:txBody>
                    <a:bodyPr/>
                    <a:lstStyle/>
                    <a:p>
                      <a:pPr indent="0" lvl="0" marL="0" rtl="0" algn="ctr">
                        <a:spcBef>
                          <a:spcPts val="0"/>
                        </a:spcBef>
                        <a:spcAft>
                          <a:spcPts val="0"/>
                        </a:spcAft>
                        <a:buNone/>
                      </a:pPr>
                      <a:r>
                        <a:rPr lang="zh-TW"/>
                        <a:t>&lt;</a:t>
                      </a:r>
                      <a:r>
                        <a:rPr lang="zh-TW"/>
                        <a:t>0.00</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+0.09</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-2.24</a:t>
                      </a:r>
                      <a:endParaRPr/>
                    </a:p>
                  </a:txBody>
                  <a:tcPr marT="91425" marB="91425" marR="91425" marL="91425" anchor="ctr"/>
                </a:tc>
                <a:tc>
                  <a:txBody>
                    <a:bodyPr/>
                    <a:lstStyle/>
                    <a:p>
                      <a:pPr indent="0" lvl="0" marL="0" rtl="0" algn="ctr">
                        <a:spcBef>
                          <a:spcPts val="0"/>
                        </a:spcBef>
                        <a:spcAft>
                          <a:spcPts val="0"/>
                        </a:spcAft>
                        <a:buNone/>
                      </a:pPr>
                      <a:r>
                        <a:rPr lang="zh-TW"/>
                        <a:t>-0.30</a:t>
                      </a:r>
                      <a:endParaRPr/>
                    </a:p>
                  </a:txBody>
                  <a:tcPr marT="91425" marB="91425" marR="91425" marL="91425" anchor="ctr"/>
                </a:tc>
                <a:tc>
                  <a:txBody>
                    <a:bodyPr/>
                    <a:lstStyle/>
                    <a:p>
                      <a:pPr indent="0" lvl="0" marL="0" rtl="0" algn="ctr">
                        <a:spcBef>
                          <a:spcPts val="0"/>
                        </a:spcBef>
                        <a:spcAft>
                          <a:spcPts val="0"/>
                        </a:spcAft>
                        <a:buNone/>
                      </a:pPr>
                      <a:r>
                        <a:rPr lang="zh-TW"/>
                        <a:t>≈</a:t>
                      </a:r>
                      <a:r>
                        <a:rPr lang="zh-TW"/>
                        <a:t>0.00</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+0.09</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-2.25</a:t>
                      </a:r>
                      <a:endParaRPr/>
                    </a:p>
                  </a:txBody>
                  <a:tcPr marT="91425" marB="91425" marR="91425" marL="91425" anchor="ctr"/>
                </a:tc>
                <a:tc>
                  <a:txBody>
                    <a:bodyPr/>
                    <a:lstStyle/>
                    <a:p>
                      <a:pPr indent="0" lvl="0" marL="0" rtl="0" algn="ctr">
                        <a:spcBef>
                          <a:spcPts val="0"/>
                        </a:spcBef>
                        <a:spcAft>
                          <a:spcPts val="0"/>
                        </a:spcAft>
                        <a:buNone/>
                      </a:pPr>
                      <a:r>
                        <a:rPr lang="zh-TW"/>
                        <a:t>-0.31</a:t>
                      </a:r>
                      <a:endParaRPr/>
                    </a:p>
                  </a:txBody>
                  <a:tcPr marT="91425" marB="91425" marR="91425" marL="91425" anchor="ctr"/>
                </a:tc>
                <a:tc>
                  <a:txBody>
                    <a:bodyPr/>
                    <a:lstStyle/>
                    <a:p>
                      <a:pPr indent="0" lvl="0" marL="0" rtl="0" algn="ctr">
                        <a:spcBef>
                          <a:spcPts val="0"/>
                        </a:spcBef>
                        <a:spcAft>
                          <a:spcPts val="0"/>
                        </a:spcAft>
                        <a:buNone/>
                      </a:pPr>
                      <a:r>
                        <a:rPr lang="zh-TW"/>
                        <a:t>≈</a:t>
                      </a:r>
                      <a:r>
                        <a:rPr lang="zh-TW"/>
                        <a:t>0.00</a:t>
                      </a:r>
                      <a:endParaRPr/>
                    </a:p>
                  </a:txBody>
                  <a:tcPr marT="91425" marB="91425" marR="91425" marL="91425"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D/V由0.7055上升到0.71 交易區間(%)</a:t>
            </a:r>
            <a:endParaRPr/>
          </a:p>
          <a:p>
            <a:pPr indent="0" lvl="0" marL="0" rtl="0" algn="l">
              <a:spcBef>
                <a:spcPts val="0"/>
              </a:spcBef>
              <a:spcAft>
                <a:spcPts val="0"/>
              </a:spcAft>
              <a:buNone/>
            </a:pPr>
            <a:r>
              <a:t/>
            </a:r>
            <a:endParaRPr/>
          </a:p>
        </p:txBody>
      </p:sp>
      <p:sp>
        <p:nvSpPr>
          <p:cNvPr id="323" name="Google Shape;323;p46"/>
          <p:cNvSpPr txBox="1"/>
          <p:nvPr>
            <p:ph idx="1" type="body"/>
          </p:nvPr>
        </p:nvSpPr>
        <p:spPr>
          <a:xfrm>
            <a:off x="796475"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站在公司觀點，選擇損失起賠會搭配單一事件，選擇產業指數時年度累積和單一事件沒有明顯差異</a:t>
            </a:r>
            <a:br>
              <a:rPr lang="zh-TW"/>
            </a:br>
            <a:r>
              <a:rPr lang="zh-TW"/>
              <a:t>選擇年度累積or單一事件皆會搭配產業指數</a:t>
            </a:r>
            <a:endParaRPr/>
          </a:p>
          <a:p>
            <a:pPr indent="0" lvl="0" marL="0" rtl="0" algn="l">
              <a:spcBef>
                <a:spcPts val="1200"/>
              </a:spcBef>
              <a:spcAft>
                <a:spcPts val="1200"/>
              </a:spcAft>
              <a:buNone/>
            </a:pPr>
            <a:r>
              <a:t/>
            </a:r>
            <a:endParaRPr/>
          </a:p>
        </p:txBody>
      </p:sp>
      <p:graphicFrame>
        <p:nvGraphicFramePr>
          <p:cNvPr id="324" name="Google Shape;324;p46"/>
          <p:cNvGraphicFramePr/>
          <p:nvPr/>
        </p:nvGraphicFramePr>
        <p:xfrm>
          <a:off x="1520588" y="2218863"/>
          <a:ext cx="3000000" cy="3000000"/>
        </p:xfrm>
        <a:graphic>
          <a:graphicData uri="http://schemas.openxmlformats.org/drawingml/2006/table">
            <a:tbl>
              <a:tblPr>
                <a:noFill/>
                <a:tableStyleId>{76B12C9D-F944-440F-ABB9-D0C8275754EB}</a:tableStyleId>
              </a:tblPr>
              <a:tblGrid>
                <a:gridCol w="2098950"/>
                <a:gridCol w="1156975"/>
                <a:gridCol w="1627975"/>
                <a:gridCol w="121892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1.66</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2.33</a:t>
                      </a:r>
                      <a:endParaRPr/>
                    </a:p>
                  </a:txBody>
                  <a:tcPr marT="91425" marB="91425" marR="91425" marL="91425" anchor="ctr"/>
                </a:tc>
                <a:tc>
                  <a:txBody>
                    <a:bodyPr/>
                    <a:lstStyle/>
                    <a:p>
                      <a:pPr indent="0" lvl="0" marL="0" rtl="0" algn="ctr">
                        <a:spcBef>
                          <a:spcPts val="0"/>
                        </a:spcBef>
                        <a:spcAft>
                          <a:spcPts val="0"/>
                        </a:spcAft>
                        <a:buNone/>
                      </a:pPr>
                      <a:r>
                        <a:rPr lang="zh-TW"/>
                        <a:t>1.78</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1.68</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2.31</a:t>
                      </a:r>
                      <a:endParaRPr/>
                    </a:p>
                  </a:txBody>
                  <a:tcPr marT="91425" marB="91425" marR="91425" marL="91425" anchor="ctr"/>
                </a:tc>
                <a:tc>
                  <a:txBody>
                    <a:bodyPr/>
                    <a:lstStyle/>
                    <a:p>
                      <a:pPr indent="0" lvl="0" marL="0" rtl="0" algn="ctr">
                        <a:spcBef>
                          <a:spcPts val="0"/>
                        </a:spcBef>
                        <a:spcAft>
                          <a:spcPts val="0"/>
                        </a:spcAft>
                        <a:buNone/>
                      </a:pPr>
                      <a:r>
                        <a:rPr lang="zh-TW"/>
                        <a:t>1.80</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2.04</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1.61</a:t>
                      </a:r>
                      <a:endParaRPr/>
                    </a:p>
                  </a:txBody>
                  <a:tcPr marT="91425" marB="91425" marR="91425" marL="91425" anchor="ctr"/>
                </a:tc>
                <a:tc>
                  <a:txBody>
                    <a:bodyPr/>
                    <a:lstStyle/>
                    <a:p>
                      <a:pPr indent="0" lvl="0" marL="0" rtl="0" algn="ctr">
                        <a:spcBef>
                          <a:spcPts val="0"/>
                        </a:spcBef>
                        <a:spcAft>
                          <a:spcPts val="0"/>
                        </a:spcAft>
                        <a:buNone/>
                      </a:pPr>
                      <a:r>
                        <a:rPr lang="zh-TW"/>
                        <a:t>1.99</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2.05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1.59</a:t>
                      </a:r>
                      <a:endParaRPr/>
                    </a:p>
                  </a:txBody>
                  <a:tcPr marT="91425" marB="91425" marR="91425" marL="91425" anchor="ctr"/>
                </a:tc>
                <a:tc>
                  <a:txBody>
                    <a:bodyPr/>
                    <a:lstStyle/>
                    <a:p>
                      <a:pPr indent="0" lvl="0" marL="0" rtl="0" algn="ctr">
                        <a:spcBef>
                          <a:spcPts val="0"/>
                        </a:spcBef>
                        <a:spcAft>
                          <a:spcPts val="0"/>
                        </a:spcAft>
                        <a:buNone/>
                      </a:pPr>
                      <a:r>
                        <a:rPr lang="zh-TW"/>
                        <a:t>1.99</a:t>
                      </a:r>
                      <a:endParaRPr/>
                    </a:p>
                  </a:txBody>
                  <a:tcPr marT="91425" marB="91425" marR="91425" marL="91425" anchor="ct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D/V由0.7055上升到0.71 交易區間</a:t>
            </a:r>
            <a:r>
              <a:rPr lang="zh-TW"/>
              <a:t>變化</a:t>
            </a:r>
            <a:r>
              <a:rPr lang="zh-TW"/>
              <a:t>(%)</a:t>
            </a:r>
            <a:endParaRPr/>
          </a:p>
        </p:txBody>
      </p:sp>
      <p:sp>
        <p:nvSpPr>
          <p:cNvPr id="330" name="Google Shape;330;p47"/>
          <p:cNvSpPr txBox="1"/>
          <p:nvPr>
            <p:ph idx="1" type="body"/>
          </p:nvPr>
        </p:nvSpPr>
        <p:spPr>
          <a:xfrm>
            <a:off x="796475"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站在公司觀點，損失起賠&amp;年度累積型縮小最少，</a:t>
            </a:r>
            <a:br>
              <a:rPr lang="zh-TW"/>
            </a:br>
            <a:r>
              <a:rPr lang="zh-TW"/>
              <a:t>對應D/V上升後在年度累積型中，損失起賠與產業指數分布接近</a:t>
            </a:r>
            <a:endParaRPr/>
          </a:p>
          <a:p>
            <a:pPr indent="0" lvl="0" marL="0" rtl="0" algn="l">
              <a:spcBef>
                <a:spcPts val="1200"/>
              </a:spcBef>
              <a:spcAft>
                <a:spcPts val="1200"/>
              </a:spcAft>
              <a:buNone/>
            </a:pPr>
            <a:r>
              <a:t/>
            </a:r>
            <a:endParaRPr/>
          </a:p>
        </p:txBody>
      </p:sp>
      <p:graphicFrame>
        <p:nvGraphicFramePr>
          <p:cNvPr id="331" name="Google Shape;331;p47"/>
          <p:cNvGraphicFramePr/>
          <p:nvPr/>
        </p:nvGraphicFramePr>
        <p:xfrm>
          <a:off x="364588" y="1867700"/>
          <a:ext cx="3000000" cy="3000000"/>
        </p:xfrm>
        <a:graphic>
          <a:graphicData uri="http://schemas.openxmlformats.org/drawingml/2006/table">
            <a:tbl>
              <a:tblPr>
                <a:noFill/>
                <a:tableStyleId>{76B12C9D-F944-440F-ABB9-D0C8275754EB}</a:tableStyleId>
              </a:tblPr>
              <a:tblGrid>
                <a:gridCol w="1390225"/>
                <a:gridCol w="766300"/>
                <a:gridCol w="1078250"/>
                <a:gridCol w="807325"/>
              </a:tblGrid>
              <a:tr h="486450">
                <a:tc>
                  <a:txBody>
                    <a:bodyPr/>
                    <a:lstStyle/>
                    <a:p>
                      <a:pPr indent="0" lvl="0" marL="0" rtl="0" algn="ctr">
                        <a:spcBef>
                          <a:spcPts val="0"/>
                        </a:spcBef>
                        <a:spcAft>
                          <a:spcPts val="0"/>
                        </a:spcAft>
                        <a:buNone/>
                      </a:pPr>
                      <a:r>
                        <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股東(E)</a:t>
                      </a:r>
                      <a:endParaRPr sz="10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1000"/>
                        <a:t>公司債債權人(D)</a:t>
                      </a:r>
                      <a:endParaRPr sz="1000"/>
                    </a:p>
                  </a:txBody>
                  <a:tcPr marT="91425" marB="91425" marR="91425" marL="91425" anchor="ctr"/>
                </a:tc>
                <a:tc>
                  <a:txBody>
                    <a:bodyPr/>
                    <a:lstStyle/>
                    <a:p>
                      <a:pPr indent="0" lvl="0" marL="0" rtl="0" algn="ctr">
                        <a:spcBef>
                          <a:spcPts val="0"/>
                        </a:spcBef>
                        <a:spcAft>
                          <a:spcPts val="0"/>
                        </a:spcAft>
                        <a:buNone/>
                      </a:pPr>
                      <a:r>
                        <a:rPr lang="zh-TW" sz="1000"/>
                        <a:t>公司(E+D)</a:t>
                      </a:r>
                      <a:endParaRPr sz="1000"/>
                    </a:p>
                  </a:txBody>
                  <a:tcPr marT="91425" marB="91425" marR="91425" marL="91425" anchor="ctr"/>
                </a:tc>
              </a:tr>
              <a:tr h="457600">
                <a:tc>
                  <a:txBody>
                    <a:bodyPr/>
                    <a:lstStyle/>
                    <a:p>
                      <a:pPr indent="0" lvl="0" marL="0" rtl="0" algn="ctr">
                        <a:spcBef>
                          <a:spcPts val="0"/>
                        </a:spcBef>
                        <a:spcAft>
                          <a:spcPts val="0"/>
                        </a:spcAft>
                        <a:buNone/>
                      </a:pPr>
                      <a:r>
                        <a:rPr lang="zh-TW" sz="1000"/>
                        <a:t>損失起賠&amp;年度累積</a:t>
                      </a:r>
                      <a:endParaRPr sz="1000"/>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0.12</a:t>
                      </a:r>
                      <a:endParaRPr sz="1000"/>
                    </a:p>
                  </a:txBody>
                  <a:tcPr marT="91425" marB="91425" marR="91425" marL="91425" anchor="ctr"/>
                </a:tc>
                <a:tc>
                  <a:txBody>
                    <a:bodyPr/>
                    <a:lstStyle/>
                    <a:p>
                      <a:pPr indent="0" lvl="0" marL="0" rtl="0" algn="ctr">
                        <a:lnSpc>
                          <a:spcPct val="115000"/>
                        </a:lnSpc>
                        <a:spcBef>
                          <a:spcPts val="0"/>
                        </a:spcBef>
                        <a:spcAft>
                          <a:spcPts val="0"/>
                        </a:spcAft>
                        <a:buNone/>
                      </a:pPr>
                      <a:r>
                        <a:rPr lang="zh-TW" sz="1000"/>
                        <a:t>-2.24</a:t>
                      </a:r>
                      <a:endParaRPr sz="1000"/>
                    </a:p>
                  </a:txBody>
                  <a:tcPr marT="91425" marB="91425" marR="91425" marL="91425" anchor="ctr"/>
                </a:tc>
                <a:tc>
                  <a:txBody>
                    <a:bodyPr/>
                    <a:lstStyle/>
                    <a:p>
                      <a:pPr indent="0" lvl="0" marL="0" rtl="0" algn="ctr">
                        <a:lnSpc>
                          <a:spcPct val="115000"/>
                        </a:lnSpc>
                        <a:spcBef>
                          <a:spcPts val="0"/>
                        </a:spcBef>
                        <a:spcAft>
                          <a:spcPts val="0"/>
                        </a:spcAft>
                        <a:buNone/>
                      </a:pPr>
                      <a:r>
                        <a:rPr lang="zh-TW" sz="1000"/>
                        <a:t>-0.28</a:t>
                      </a:r>
                      <a:endParaRPr sz="1000"/>
                    </a:p>
                  </a:txBody>
                  <a:tcPr marT="91425" marB="91425" marR="91425" marL="91425" anchor="ctr"/>
                </a:tc>
              </a:tr>
              <a:tr h="457600">
                <a:tc>
                  <a:txBody>
                    <a:bodyPr/>
                    <a:lstStyle/>
                    <a:p>
                      <a:pPr indent="0" lvl="0" marL="0" rtl="0" algn="ctr">
                        <a:spcBef>
                          <a:spcPts val="0"/>
                        </a:spcBef>
                        <a:spcAft>
                          <a:spcPts val="0"/>
                        </a:spcAft>
                        <a:buNone/>
                      </a:pPr>
                      <a:r>
                        <a:rPr lang="zh-TW" sz="1000"/>
                        <a:t>損失起賠&amp;單一事件</a:t>
                      </a:r>
                      <a:endParaRPr sz="1000"/>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0.13</a:t>
                      </a:r>
                      <a:endParaRPr sz="1000"/>
                    </a:p>
                  </a:txBody>
                  <a:tcPr marT="91425" marB="91425" marR="91425" marL="91425" anchor="ctr"/>
                </a:tc>
                <a:tc>
                  <a:txBody>
                    <a:bodyPr/>
                    <a:lstStyle/>
                    <a:p>
                      <a:pPr indent="0" lvl="0" marL="0" rtl="0" algn="ctr">
                        <a:lnSpc>
                          <a:spcPct val="115000"/>
                        </a:lnSpc>
                        <a:spcBef>
                          <a:spcPts val="0"/>
                        </a:spcBef>
                        <a:spcAft>
                          <a:spcPts val="0"/>
                        </a:spcAft>
                        <a:buNone/>
                      </a:pPr>
                      <a:r>
                        <a:rPr lang="zh-TW" sz="1000"/>
                        <a:t>-2.25</a:t>
                      </a:r>
                      <a:endParaRPr sz="1000"/>
                    </a:p>
                  </a:txBody>
                  <a:tcPr marT="91425" marB="91425" marR="91425" marL="91425" anchor="ctr"/>
                </a:tc>
                <a:tc>
                  <a:txBody>
                    <a:bodyPr/>
                    <a:lstStyle/>
                    <a:p>
                      <a:pPr indent="0" lvl="0" marL="0" rtl="0" algn="ctr">
                        <a:lnSpc>
                          <a:spcPct val="115000"/>
                        </a:lnSpc>
                        <a:spcBef>
                          <a:spcPts val="0"/>
                        </a:spcBef>
                        <a:spcAft>
                          <a:spcPts val="0"/>
                        </a:spcAft>
                        <a:buNone/>
                      </a:pPr>
                      <a:r>
                        <a:rPr lang="zh-TW" sz="1000"/>
                        <a:t>-0.31</a:t>
                      </a:r>
                      <a:endParaRPr sz="1000"/>
                    </a:p>
                  </a:txBody>
                  <a:tcPr marT="91425" marB="91425" marR="91425" marL="91425" anchor="ctr"/>
                </a:tc>
              </a:tr>
              <a:tr h="457600">
                <a:tc>
                  <a:txBody>
                    <a:bodyPr/>
                    <a:lstStyle/>
                    <a:p>
                      <a:pPr indent="0" lvl="0" marL="0" rtl="0" algn="ctr">
                        <a:spcBef>
                          <a:spcPts val="0"/>
                        </a:spcBef>
                        <a:spcAft>
                          <a:spcPts val="0"/>
                        </a:spcAft>
                        <a:buNone/>
                      </a:pPr>
                      <a:r>
                        <a:rPr lang="zh-TW" sz="1000"/>
                        <a:t>產業指數&amp;年度累積</a:t>
                      </a:r>
                      <a:endParaRPr sz="1000"/>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0.09</a:t>
                      </a:r>
                      <a:endParaRPr sz="1000"/>
                    </a:p>
                  </a:txBody>
                  <a:tcPr marT="91425" marB="91425" marR="91425" marL="91425" anchor="ctr"/>
                </a:tc>
                <a:tc>
                  <a:txBody>
                    <a:bodyPr/>
                    <a:lstStyle/>
                    <a:p>
                      <a:pPr indent="0" lvl="0" marL="0" rtl="0" algn="ctr">
                        <a:lnSpc>
                          <a:spcPct val="115000"/>
                        </a:lnSpc>
                        <a:spcBef>
                          <a:spcPts val="0"/>
                        </a:spcBef>
                        <a:spcAft>
                          <a:spcPts val="0"/>
                        </a:spcAft>
                        <a:buNone/>
                      </a:pPr>
                      <a:r>
                        <a:rPr lang="zh-TW" sz="1000"/>
                        <a:t>-2.24</a:t>
                      </a:r>
                      <a:endParaRPr sz="1000"/>
                    </a:p>
                  </a:txBody>
                  <a:tcPr marT="91425" marB="91425" marR="91425" marL="91425" anchor="ctr"/>
                </a:tc>
                <a:tc>
                  <a:txBody>
                    <a:bodyPr/>
                    <a:lstStyle/>
                    <a:p>
                      <a:pPr indent="0" lvl="0" marL="0" rtl="0" algn="ctr">
                        <a:lnSpc>
                          <a:spcPct val="115000"/>
                        </a:lnSpc>
                        <a:spcBef>
                          <a:spcPts val="0"/>
                        </a:spcBef>
                        <a:spcAft>
                          <a:spcPts val="0"/>
                        </a:spcAft>
                        <a:buNone/>
                      </a:pPr>
                      <a:r>
                        <a:rPr lang="zh-TW" sz="1000"/>
                        <a:t>-0.3</a:t>
                      </a:r>
                      <a:endParaRPr sz="1000"/>
                    </a:p>
                  </a:txBody>
                  <a:tcPr marT="91425" marB="91425" marR="91425" marL="91425" anchor="ctr"/>
                </a:tc>
              </a:tr>
              <a:tr h="457600">
                <a:tc>
                  <a:txBody>
                    <a:bodyPr/>
                    <a:lstStyle/>
                    <a:p>
                      <a:pPr indent="0" lvl="0" marL="0" rtl="0" algn="ctr">
                        <a:spcBef>
                          <a:spcPts val="0"/>
                        </a:spcBef>
                        <a:spcAft>
                          <a:spcPts val="0"/>
                        </a:spcAft>
                        <a:buNone/>
                      </a:pPr>
                      <a:r>
                        <a:rPr lang="zh-TW" sz="1000"/>
                        <a:t>產業指數&amp;單一事件</a:t>
                      </a:r>
                      <a:endParaRPr sz="1000"/>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0.09</a:t>
                      </a:r>
                      <a:endParaRPr sz="1000"/>
                    </a:p>
                  </a:txBody>
                  <a:tcPr marT="91425" marB="91425" marR="91425" marL="91425" anchor="ctr"/>
                </a:tc>
                <a:tc>
                  <a:txBody>
                    <a:bodyPr/>
                    <a:lstStyle/>
                    <a:p>
                      <a:pPr indent="0" lvl="0" marL="0" rtl="0" algn="ctr">
                        <a:lnSpc>
                          <a:spcPct val="115000"/>
                        </a:lnSpc>
                        <a:spcBef>
                          <a:spcPts val="0"/>
                        </a:spcBef>
                        <a:spcAft>
                          <a:spcPts val="0"/>
                        </a:spcAft>
                        <a:buNone/>
                      </a:pPr>
                      <a:r>
                        <a:rPr lang="zh-TW" sz="1000"/>
                        <a:t>-2.25</a:t>
                      </a:r>
                      <a:endParaRPr sz="1000"/>
                    </a:p>
                  </a:txBody>
                  <a:tcPr marT="91425" marB="91425" marR="91425" marL="91425" anchor="ctr"/>
                </a:tc>
                <a:tc>
                  <a:txBody>
                    <a:bodyPr/>
                    <a:lstStyle/>
                    <a:p>
                      <a:pPr indent="0" lvl="0" marL="0" rtl="0" algn="ctr">
                        <a:lnSpc>
                          <a:spcPct val="115000"/>
                        </a:lnSpc>
                        <a:spcBef>
                          <a:spcPts val="0"/>
                        </a:spcBef>
                        <a:spcAft>
                          <a:spcPts val="0"/>
                        </a:spcAft>
                        <a:buNone/>
                      </a:pPr>
                      <a:r>
                        <a:rPr lang="zh-TW" sz="1000"/>
                        <a:t>-0.31</a:t>
                      </a:r>
                      <a:endParaRPr sz="1000"/>
                    </a:p>
                  </a:txBody>
                  <a:tcPr marT="91425" marB="91425" marR="91425" marL="91425" anchor="ctr"/>
                </a:tc>
              </a:tr>
            </a:tbl>
          </a:graphicData>
        </a:graphic>
      </p:graphicFrame>
      <p:graphicFrame>
        <p:nvGraphicFramePr>
          <p:cNvPr id="332" name="Google Shape;332;p47"/>
          <p:cNvGraphicFramePr/>
          <p:nvPr/>
        </p:nvGraphicFramePr>
        <p:xfrm>
          <a:off x="4652675" y="1867688"/>
          <a:ext cx="3000000" cy="3000000"/>
        </p:xfrm>
        <a:graphic>
          <a:graphicData uri="http://schemas.openxmlformats.org/drawingml/2006/table">
            <a:tbl>
              <a:tblPr>
                <a:noFill/>
                <a:tableStyleId>{76B12C9D-F944-440F-ABB9-D0C8275754EB}</a:tableStyleId>
              </a:tblPr>
              <a:tblGrid>
                <a:gridCol w="789400"/>
                <a:gridCol w="741575"/>
                <a:gridCol w="741575"/>
                <a:gridCol w="741575"/>
                <a:gridCol w="741575"/>
                <a:gridCol w="557050"/>
              </a:tblGrid>
              <a:tr h="335225">
                <a:tc rowSpan="2">
                  <a:txBody>
                    <a:bodyPr/>
                    <a:lstStyle/>
                    <a:p>
                      <a:pPr indent="0" lvl="0" marL="0" rtl="0" algn="ctr">
                        <a:spcBef>
                          <a:spcPts val="0"/>
                        </a:spcBef>
                        <a:spcAft>
                          <a:spcPts val="0"/>
                        </a:spcAft>
                        <a:buNone/>
                      </a:pPr>
                      <a:r>
                        <a:t/>
                      </a:r>
                      <a:endParaRPr sz="1000"/>
                    </a:p>
                  </a:txBody>
                  <a:tcPr marT="91425" marB="91425" marR="91425" marL="91425" anchor="ctr"/>
                </a:tc>
                <a:tc gridSpan="2">
                  <a:txBody>
                    <a:bodyPr/>
                    <a:lstStyle/>
                    <a:p>
                      <a:pPr indent="0" lvl="0" marL="0" rtl="0" algn="ctr">
                        <a:spcBef>
                          <a:spcPts val="0"/>
                        </a:spcBef>
                        <a:spcAft>
                          <a:spcPts val="0"/>
                        </a:spcAft>
                        <a:buNone/>
                      </a:pPr>
                      <a:r>
                        <a:rPr lang="zh-TW" sz="1000"/>
                        <a:t>D/V&gt;0.76</a:t>
                      </a:r>
                      <a:endParaRPr sz="1000"/>
                    </a:p>
                  </a:txBody>
                  <a:tcPr marT="91425" marB="91425" marR="91425" marL="91425" anchor="ctr"/>
                </a:tc>
                <a:tc hMerge="1"/>
                <a:tc gridSpan="2">
                  <a:txBody>
                    <a:bodyPr/>
                    <a:lstStyle/>
                    <a:p>
                      <a:pPr indent="0" lvl="0" marL="0" rtl="0" algn="ctr">
                        <a:spcBef>
                          <a:spcPts val="0"/>
                        </a:spcBef>
                        <a:spcAft>
                          <a:spcPts val="0"/>
                        </a:spcAft>
                        <a:buNone/>
                      </a:pPr>
                      <a:r>
                        <a:rPr lang="zh-TW" sz="1000"/>
                        <a:t>D/V&lt;0.76</a:t>
                      </a:r>
                      <a:endParaRPr sz="1000"/>
                    </a:p>
                  </a:txBody>
                  <a:tcPr marT="91425" marB="91425" marR="91425" marL="91425" anchor="ctr">
                    <a:solidFill>
                      <a:srgbClr val="D9EAD3"/>
                    </a:solidFill>
                  </a:tcPr>
                </a:tc>
                <a:tc hMerge="1"/>
                <a:tc rowSpan="2">
                  <a:txBody>
                    <a:bodyPr/>
                    <a:lstStyle/>
                    <a:p>
                      <a:pPr indent="0" lvl="0" marL="0" rtl="0" algn="ctr">
                        <a:spcBef>
                          <a:spcPts val="0"/>
                        </a:spcBef>
                        <a:spcAft>
                          <a:spcPts val="0"/>
                        </a:spcAft>
                        <a:buNone/>
                      </a:pPr>
                      <a:r>
                        <a:t/>
                      </a:r>
                      <a:endParaRPr sz="1000"/>
                    </a:p>
                  </a:txBody>
                  <a:tcPr marT="91425" marB="91425" marR="91425" marL="91425" anchor="ctr"/>
                </a:tc>
              </a:tr>
              <a:tr h="335425">
                <a:tc vMerge="1"/>
                <a:tc>
                  <a:txBody>
                    <a:bodyPr/>
                    <a:lstStyle/>
                    <a:p>
                      <a:pPr indent="0" lvl="0" marL="0" rtl="0" algn="ctr">
                        <a:spcBef>
                          <a:spcPts val="0"/>
                        </a:spcBef>
                        <a:spcAft>
                          <a:spcPts val="0"/>
                        </a:spcAft>
                        <a:buNone/>
                      </a:pPr>
                      <a:r>
                        <a:rPr lang="zh-TW" sz="1000"/>
                        <a:t>產業指數</a:t>
                      </a:r>
                      <a:endParaRPr sz="1000"/>
                    </a:p>
                  </a:txBody>
                  <a:tcPr marT="91425" marB="91425" marR="91425" marL="91425" anchor="ctr"/>
                </a:tc>
                <a:tc>
                  <a:txBody>
                    <a:bodyPr/>
                    <a:lstStyle/>
                    <a:p>
                      <a:pPr indent="0" lvl="0" marL="0" rtl="0" algn="ctr">
                        <a:spcBef>
                          <a:spcPts val="0"/>
                        </a:spcBef>
                        <a:spcAft>
                          <a:spcPts val="0"/>
                        </a:spcAft>
                        <a:buNone/>
                      </a:pPr>
                      <a:r>
                        <a:rPr lang="zh-TW" sz="1000"/>
                        <a:t>損失起賠</a:t>
                      </a:r>
                      <a:endParaRPr sz="1000"/>
                    </a:p>
                  </a:txBody>
                  <a:tcPr marT="91425" marB="91425" marR="91425" marL="91425" anchor="ctr"/>
                </a:tc>
                <a:tc>
                  <a:txBody>
                    <a:bodyPr/>
                    <a:lstStyle/>
                    <a:p>
                      <a:pPr indent="0" lvl="0" marL="0" rtl="0" algn="ctr">
                        <a:spcBef>
                          <a:spcPts val="0"/>
                        </a:spcBef>
                        <a:spcAft>
                          <a:spcPts val="0"/>
                        </a:spcAft>
                        <a:buNone/>
                      </a:pPr>
                      <a:r>
                        <a:rPr lang="zh-TW" sz="1000"/>
                        <a:t>產業指數</a:t>
                      </a:r>
                      <a:endParaRPr sz="1000"/>
                    </a:p>
                  </a:txBody>
                  <a:tcPr marT="91425" marB="91425" marR="91425" marL="91425" anchor="ctr"/>
                </a:tc>
                <a:tc>
                  <a:txBody>
                    <a:bodyPr/>
                    <a:lstStyle/>
                    <a:p>
                      <a:pPr indent="0" lvl="0" marL="0" rtl="0" algn="ctr">
                        <a:spcBef>
                          <a:spcPts val="0"/>
                        </a:spcBef>
                        <a:spcAft>
                          <a:spcPts val="0"/>
                        </a:spcAft>
                        <a:buNone/>
                      </a:pPr>
                      <a:r>
                        <a:rPr lang="zh-TW" sz="1000"/>
                        <a:t>損失起賠</a:t>
                      </a:r>
                      <a:endParaRPr sz="1000"/>
                    </a:p>
                  </a:txBody>
                  <a:tcPr marT="91425" marB="91425" marR="91425" marL="91425" anchor="ctr"/>
                </a:tc>
                <a:tc vMerge="1"/>
              </a:tr>
              <a:tr h="440275">
                <a:tc>
                  <a:txBody>
                    <a:bodyPr/>
                    <a:lstStyle/>
                    <a:p>
                      <a:pPr indent="0" lvl="0" marL="0" rtl="0" algn="ctr">
                        <a:spcBef>
                          <a:spcPts val="0"/>
                        </a:spcBef>
                        <a:spcAft>
                          <a:spcPts val="0"/>
                        </a:spcAft>
                        <a:buNone/>
                      </a:pPr>
                      <a:r>
                        <a:rPr lang="zh-TW" sz="1000"/>
                        <a:t>年度累積損失</a:t>
                      </a:r>
                      <a:endParaRPr sz="1000"/>
                    </a:p>
                  </a:txBody>
                  <a:tcPr marT="91425" marB="91425" marR="91425" marL="91425" anchor="ctr"/>
                </a:tc>
                <a:tc>
                  <a:txBody>
                    <a:bodyPr/>
                    <a:lstStyle/>
                    <a:p>
                      <a:pPr indent="0" lvl="0" marL="0" rtl="0" algn="ctr">
                        <a:spcBef>
                          <a:spcPts val="0"/>
                        </a:spcBef>
                        <a:spcAft>
                          <a:spcPts val="0"/>
                        </a:spcAft>
                        <a:buNone/>
                      </a:pPr>
                      <a:r>
                        <a:rPr lang="zh-TW" sz="1000"/>
                        <a:t>26</a:t>
                      </a:r>
                      <a:endParaRPr sz="1000"/>
                    </a:p>
                  </a:txBody>
                  <a:tcPr marT="91425" marB="91425" marR="91425" marL="91425" anchor="ctr">
                    <a:solidFill>
                      <a:srgbClr val="C9DAF8"/>
                    </a:solidFill>
                  </a:tcPr>
                </a:tc>
                <a:tc>
                  <a:txBody>
                    <a:bodyPr/>
                    <a:lstStyle/>
                    <a:p>
                      <a:pPr indent="0" lvl="0" marL="0" rtl="0" algn="ctr">
                        <a:spcBef>
                          <a:spcPts val="0"/>
                        </a:spcBef>
                        <a:spcAft>
                          <a:spcPts val="0"/>
                        </a:spcAft>
                        <a:buNone/>
                      </a:pPr>
                      <a:r>
                        <a:rPr lang="zh-TW" sz="1000"/>
                        <a:t>21</a:t>
                      </a:r>
                      <a:endParaRPr sz="1000"/>
                    </a:p>
                  </a:txBody>
                  <a:tcPr marT="91425" marB="91425" marR="91425" marL="91425" anchor="ctr"/>
                </a:tc>
                <a:tc>
                  <a:txBody>
                    <a:bodyPr/>
                    <a:lstStyle/>
                    <a:p>
                      <a:pPr indent="0" lvl="0" marL="0" rtl="0" algn="ctr">
                        <a:spcBef>
                          <a:spcPts val="0"/>
                        </a:spcBef>
                        <a:spcAft>
                          <a:spcPts val="0"/>
                        </a:spcAft>
                        <a:buNone/>
                      </a:pPr>
                      <a:r>
                        <a:rPr lang="zh-TW" sz="1000"/>
                        <a:t>37</a:t>
                      </a:r>
                      <a:endParaRPr sz="1000"/>
                    </a:p>
                  </a:txBody>
                  <a:tcPr marT="91425" marB="91425" marR="91425" marL="91425" anchor="ctr">
                    <a:solidFill>
                      <a:srgbClr val="F4CCCC"/>
                    </a:solidFill>
                  </a:tcPr>
                </a:tc>
                <a:tc>
                  <a:txBody>
                    <a:bodyPr/>
                    <a:lstStyle/>
                    <a:p>
                      <a:pPr indent="0" lvl="0" marL="0" rtl="0" algn="ctr">
                        <a:spcBef>
                          <a:spcPts val="0"/>
                        </a:spcBef>
                        <a:spcAft>
                          <a:spcPts val="0"/>
                        </a:spcAft>
                        <a:buNone/>
                      </a:pPr>
                      <a:r>
                        <a:rPr lang="zh-TW" sz="1000"/>
                        <a:t>16</a:t>
                      </a:r>
                      <a:endParaRPr sz="1000"/>
                    </a:p>
                  </a:txBody>
                  <a:tcPr marT="91425" marB="91425" marR="91425" marL="91425" anchor="ctr"/>
                </a:tc>
                <a:tc>
                  <a:txBody>
                    <a:bodyPr/>
                    <a:lstStyle/>
                    <a:p>
                      <a:pPr indent="0" lvl="0" marL="0" rtl="0" algn="ctr">
                        <a:spcBef>
                          <a:spcPts val="0"/>
                        </a:spcBef>
                        <a:spcAft>
                          <a:spcPts val="0"/>
                        </a:spcAft>
                        <a:buNone/>
                      </a:pPr>
                      <a:r>
                        <a:rPr lang="zh-TW" sz="1000"/>
                        <a:t>100</a:t>
                      </a:r>
                      <a:endParaRPr sz="1000"/>
                    </a:p>
                  </a:txBody>
                  <a:tcPr marT="91425" marB="91425" marR="91425" marL="91425" anchor="ctr"/>
                </a:tc>
              </a:tr>
              <a:tr h="335425">
                <a:tc>
                  <a:txBody>
                    <a:bodyPr/>
                    <a:lstStyle/>
                    <a:p>
                      <a:pPr indent="0" lvl="0" marL="0" rtl="0" algn="ctr">
                        <a:spcBef>
                          <a:spcPts val="0"/>
                        </a:spcBef>
                        <a:spcAft>
                          <a:spcPts val="0"/>
                        </a:spcAft>
                        <a:buNone/>
                      </a:pPr>
                      <a:r>
                        <a:rPr lang="zh-TW" sz="1000"/>
                        <a:t>融合型</a:t>
                      </a:r>
                      <a:endParaRPr sz="1000"/>
                    </a:p>
                  </a:txBody>
                  <a:tcPr marT="91425" marB="91425" marR="91425" marL="91425" anchor="ctr"/>
                </a:tc>
                <a:tc>
                  <a:txBody>
                    <a:bodyPr/>
                    <a:lstStyle/>
                    <a:p>
                      <a:pPr indent="0" lvl="0" marL="0" rtl="0" algn="ctr">
                        <a:spcBef>
                          <a:spcPts val="0"/>
                        </a:spcBef>
                        <a:spcAft>
                          <a:spcPts val="0"/>
                        </a:spcAft>
                        <a:buNone/>
                      </a:pPr>
                      <a:r>
                        <a:rPr lang="zh-TW" sz="1000"/>
                        <a:t>1</a:t>
                      </a:r>
                      <a:endParaRPr sz="1000"/>
                    </a:p>
                  </a:txBody>
                  <a:tcPr marT="91425" marB="91425" marR="91425" marL="91425" anchor="ctr"/>
                </a:tc>
                <a:tc>
                  <a:txBody>
                    <a:bodyPr/>
                    <a:lstStyle/>
                    <a:p>
                      <a:pPr indent="0" lvl="0" marL="0" rtl="0" algn="ctr">
                        <a:spcBef>
                          <a:spcPts val="0"/>
                        </a:spcBef>
                        <a:spcAft>
                          <a:spcPts val="0"/>
                        </a:spcAft>
                        <a:buNone/>
                      </a:pPr>
                      <a:r>
                        <a:rPr lang="zh-TW" sz="1000"/>
                        <a:t>4</a:t>
                      </a:r>
                      <a:endParaRPr sz="1000"/>
                    </a:p>
                  </a:txBody>
                  <a:tcPr marT="91425" marB="91425" marR="91425" marL="91425" anchor="ctr"/>
                </a:tc>
                <a:tc>
                  <a:txBody>
                    <a:bodyPr/>
                    <a:lstStyle/>
                    <a:p>
                      <a:pPr indent="0" lvl="0" marL="0" rtl="0" algn="ctr">
                        <a:spcBef>
                          <a:spcPts val="0"/>
                        </a:spcBef>
                        <a:spcAft>
                          <a:spcPts val="0"/>
                        </a:spcAft>
                        <a:buNone/>
                      </a:pPr>
                      <a:r>
                        <a:rPr lang="zh-TW" sz="1000"/>
                        <a:t>0</a:t>
                      </a:r>
                      <a:endParaRPr sz="1000"/>
                    </a:p>
                  </a:txBody>
                  <a:tcPr marT="91425" marB="91425" marR="91425" marL="91425" anchor="ctr"/>
                </a:tc>
                <a:tc>
                  <a:txBody>
                    <a:bodyPr/>
                    <a:lstStyle/>
                    <a:p>
                      <a:pPr indent="0" lvl="0" marL="0" rtl="0" algn="ctr">
                        <a:spcBef>
                          <a:spcPts val="0"/>
                        </a:spcBef>
                        <a:spcAft>
                          <a:spcPts val="0"/>
                        </a:spcAft>
                        <a:buNone/>
                      </a:pPr>
                      <a:r>
                        <a:rPr lang="zh-TW" sz="1000"/>
                        <a:t>1</a:t>
                      </a:r>
                      <a:endParaRPr sz="1000"/>
                    </a:p>
                  </a:txBody>
                  <a:tcPr marT="91425" marB="91425" marR="91425" marL="91425" anchor="ctr"/>
                </a:tc>
                <a:tc>
                  <a:txBody>
                    <a:bodyPr/>
                    <a:lstStyle/>
                    <a:p>
                      <a:pPr indent="0" lvl="0" marL="0" rtl="0" algn="ctr">
                        <a:spcBef>
                          <a:spcPts val="0"/>
                        </a:spcBef>
                        <a:spcAft>
                          <a:spcPts val="0"/>
                        </a:spcAft>
                        <a:buNone/>
                      </a:pPr>
                      <a:r>
                        <a:rPr lang="zh-TW" sz="1000"/>
                        <a:t>6</a:t>
                      </a:r>
                      <a:endParaRPr sz="1000"/>
                    </a:p>
                  </a:txBody>
                  <a:tcPr marT="91425" marB="91425" marR="91425" marL="91425" anchor="ctr"/>
                </a:tc>
              </a:tr>
              <a:tr h="440275">
                <a:tc>
                  <a:txBody>
                    <a:bodyPr/>
                    <a:lstStyle/>
                    <a:p>
                      <a:pPr indent="0" lvl="0" marL="0" rtl="0" algn="ctr">
                        <a:spcBef>
                          <a:spcPts val="0"/>
                        </a:spcBef>
                        <a:spcAft>
                          <a:spcPts val="0"/>
                        </a:spcAft>
                        <a:buNone/>
                      </a:pPr>
                      <a:r>
                        <a:rPr lang="zh-TW" sz="1000"/>
                        <a:t>單一事件損失</a:t>
                      </a:r>
                      <a:endParaRPr sz="1000"/>
                    </a:p>
                  </a:txBody>
                  <a:tcPr marT="91425" marB="91425" marR="91425" marL="91425" anchor="ctr"/>
                </a:tc>
                <a:tc>
                  <a:txBody>
                    <a:bodyPr/>
                    <a:lstStyle/>
                    <a:p>
                      <a:pPr indent="0" lvl="0" marL="0" rtl="0" algn="ctr">
                        <a:spcBef>
                          <a:spcPts val="0"/>
                        </a:spcBef>
                        <a:spcAft>
                          <a:spcPts val="0"/>
                        </a:spcAft>
                        <a:buNone/>
                      </a:pPr>
                      <a:r>
                        <a:rPr lang="zh-TW" sz="1000"/>
                        <a:t>8</a:t>
                      </a:r>
                      <a:endParaRPr sz="1000"/>
                    </a:p>
                  </a:txBody>
                  <a:tcPr marT="91425" marB="91425" marR="91425" marL="91425" anchor="ctr"/>
                </a:tc>
                <a:tc>
                  <a:txBody>
                    <a:bodyPr/>
                    <a:lstStyle/>
                    <a:p>
                      <a:pPr indent="0" lvl="0" marL="0" rtl="0" algn="ctr">
                        <a:spcBef>
                          <a:spcPts val="0"/>
                        </a:spcBef>
                        <a:spcAft>
                          <a:spcPts val="0"/>
                        </a:spcAft>
                        <a:buNone/>
                      </a:pPr>
                      <a:r>
                        <a:rPr lang="zh-TW" sz="1000"/>
                        <a:t>48</a:t>
                      </a:r>
                      <a:endParaRPr sz="1000"/>
                    </a:p>
                  </a:txBody>
                  <a:tcPr marT="91425" marB="91425" marR="91425" marL="91425" anchor="ctr">
                    <a:solidFill>
                      <a:srgbClr val="C9DAF8"/>
                    </a:solidFill>
                  </a:tcPr>
                </a:tc>
                <a:tc>
                  <a:txBody>
                    <a:bodyPr/>
                    <a:lstStyle/>
                    <a:p>
                      <a:pPr indent="0" lvl="0" marL="0" rtl="0" algn="ctr">
                        <a:spcBef>
                          <a:spcPts val="0"/>
                        </a:spcBef>
                        <a:spcAft>
                          <a:spcPts val="0"/>
                        </a:spcAft>
                        <a:buNone/>
                      </a:pPr>
                      <a:r>
                        <a:rPr lang="zh-TW" sz="1000"/>
                        <a:t>9</a:t>
                      </a:r>
                      <a:endParaRPr sz="1000"/>
                    </a:p>
                  </a:txBody>
                  <a:tcPr marT="91425" marB="91425" marR="91425" marL="91425" anchor="ctr"/>
                </a:tc>
                <a:tc>
                  <a:txBody>
                    <a:bodyPr/>
                    <a:lstStyle/>
                    <a:p>
                      <a:pPr indent="0" lvl="0" marL="0" rtl="0" algn="ctr">
                        <a:spcBef>
                          <a:spcPts val="0"/>
                        </a:spcBef>
                        <a:spcAft>
                          <a:spcPts val="0"/>
                        </a:spcAft>
                        <a:buNone/>
                      </a:pPr>
                      <a:r>
                        <a:rPr lang="zh-TW" sz="1000"/>
                        <a:t>33</a:t>
                      </a:r>
                      <a:endParaRPr sz="1000"/>
                    </a:p>
                  </a:txBody>
                  <a:tcPr marT="91425" marB="91425" marR="91425" marL="91425" anchor="ctr">
                    <a:solidFill>
                      <a:srgbClr val="F4CCCC"/>
                    </a:solidFill>
                  </a:tcPr>
                </a:tc>
                <a:tc>
                  <a:txBody>
                    <a:bodyPr/>
                    <a:lstStyle/>
                    <a:p>
                      <a:pPr indent="0" lvl="0" marL="0" rtl="0" algn="ctr">
                        <a:spcBef>
                          <a:spcPts val="0"/>
                        </a:spcBef>
                        <a:spcAft>
                          <a:spcPts val="0"/>
                        </a:spcAft>
                        <a:buNone/>
                      </a:pPr>
                      <a:r>
                        <a:rPr lang="zh-TW" sz="1000"/>
                        <a:t>98</a:t>
                      </a:r>
                      <a:endParaRPr sz="1000"/>
                    </a:p>
                  </a:txBody>
                  <a:tcPr marT="91425" marB="91425" marR="91425" marL="91425" anchor="ctr"/>
                </a:tc>
              </a:tr>
              <a:tr h="335425">
                <a:tc>
                  <a:txBody>
                    <a:bodyPr/>
                    <a:lstStyle/>
                    <a:p>
                      <a:pPr indent="0" lvl="0" marL="0" rtl="0" algn="ctr">
                        <a:spcBef>
                          <a:spcPts val="0"/>
                        </a:spcBef>
                        <a:spcAft>
                          <a:spcPts val="0"/>
                        </a:spcAft>
                        <a:buNone/>
                      </a:pPr>
                      <a:r>
                        <a:t/>
                      </a:r>
                      <a:endParaRPr sz="1000"/>
                    </a:p>
                  </a:txBody>
                  <a:tcPr marT="91425" marB="91425" marR="91425" marL="91425" anchor="ctr"/>
                </a:tc>
                <a:tc>
                  <a:txBody>
                    <a:bodyPr/>
                    <a:lstStyle/>
                    <a:p>
                      <a:pPr indent="0" lvl="0" marL="0" rtl="0" algn="ctr">
                        <a:spcBef>
                          <a:spcPts val="0"/>
                        </a:spcBef>
                        <a:spcAft>
                          <a:spcPts val="0"/>
                        </a:spcAft>
                        <a:buNone/>
                      </a:pPr>
                      <a:r>
                        <a:rPr lang="zh-TW" sz="1000"/>
                        <a:t>35</a:t>
                      </a:r>
                      <a:endParaRPr sz="1000"/>
                    </a:p>
                  </a:txBody>
                  <a:tcPr marT="91425" marB="91425" marR="91425" marL="91425" anchor="ctr"/>
                </a:tc>
                <a:tc>
                  <a:txBody>
                    <a:bodyPr/>
                    <a:lstStyle/>
                    <a:p>
                      <a:pPr indent="0" lvl="0" marL="0" rtl="0" algn="ctr">
                        <a:spcBef>
                          <a:spcPts val="0"/>
                        </a:spcBef>
                        <a:spcAft>
                          <a:spcPts val="0"/>
                        </a:spcAft>
                        <a:buNone/>
                      </a:pPr>
                      <a:r>
                        <a:rPr lang="zh-TW" sz="1000"/>
                        <a:t>73</a:t>
                      </a:r>
                      <a:endParaRPr sz="1000"/>
                    </a:p>
                  </a:txBody>
                  <a:tcPr marT="91425" marB="91425" marR="91425" marL="91425" anchor="ctr"/>
                </a:tc>
                <a:tc>
                  <a:txBody>
                    <a:bodyPr/>
                    <a:lstStyle/>
                    <a:p>
                      <a:pPr indent="0" lvl="0" marL="0" rtl="0" algn="ctr">
                        <a:spcBef>
                          <a:spcPts val="0"/>
                        </a:spcBef>
                        <a:spcAft>
                          <a:spcPts val="0"/>
                        </a:spcAft>
                        <a:buNone/>
                      </a:pPr>
                      <a:r>
                        <a:rPr lang="zh-TW" sz="1000"/>
                        <a:t>46</a:t>
                      </a:r>
                      <a:endParaRPr sz="1000"/>
                    </a:p>
                  </a:txBody>
                  <a:tcPr marT="91425" marB="91425" marR="91425" marL="91425" anchor="ctr"/>
                </a:tc>
                <a:tc>
                  <a:txBody>
                    <a:bodyPr/>
                    <a:lstStyle/>
                    <a:p>
                      <a:pPr indent="0" lvl="0" marL="0" rtl="0" algn="ctr">
                        <a:spcBef>
                          <a:spcPts val="0"/>
                        </a:spcBef>
                        <a:spcAft>
                          <a:spcPts val="0"/>
                        </a:spcAft>
                        <a:buNone/>
                      </a:pPr>
                      <a:r>
                        <a:rPr lang="zh-TW" sz="1000"/>
                        <a:t>50</a:t>
                      </a:r>
                      <a:endParaRPr sz="1000"/>
                    </a:p>
                  </a:txBody>
                  <a:tcPr marT="91425" marB="91425" marR="91425" marL="91425" anchor="ctr"/>
                </a:tc>
                <a:tc>
                  <a:txBody>
                    <a:bodyPr/>
                    <a:lstStyle/>
                    <a:p>
                      <a:pPr indent="0" lvl="0" marL="0" rtl="0" algn="ctr">
                        <a:spcBef>
                          <a:spcPts val="0"/>
                        </a:spcBef>
                        <a:spcAft>
                          <a:spcPts val="0"/>
                        </a:spcAft>
                        <a:buNone/>
                      </a:pPr>
                      <a:r>
                        <a:rPr lang="zh-TW" sz="1000"/>
                        <a:t>204</a:t>
                      </a:r>
                      <a:endParaRPr sz="1000"/>
                    </a:p>
                  </a:txBody>
                  <a:tcPr marT="91425" marB="91425" marR="91425" marL="91425"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Artemis市場分布觀察</a:t>
            </a:r>
            <a:r>
              <a:rPr lang="zh-TW"/>
              <a:t>(Att/V分組)</a:t>
            </a:r>
            <a:endParaRPr/>
          </a:p>
        </p:txBody>
      </p:sp>
      <p:sp>
        <p:nvSpPr>
          <p:cNvPr id="338" name="Google Shape;338;p48"/>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zh-TW"/>
              <a:t>以中位數0.03分組，年度累積型中，觸發門檻佔比較低的情況下會偏好損失起賠</a:t>
            </a:r>
            <a:br>
              <a:rPr lang="zh-TW"/>
            </a:br>
            <a:r>
              <a:rPr lang="zh-TW"/>
              <a:t>數值結果無法呈現出Att/V組中年度累積損失偏好轉向損失起賠的趨勢</a:t>
            </a:r>
            <a:br>
              <a:rPr lang="zh-TW"/>
            </a:br>
            <a:r>
              <a:rPr lang="zh-TW"/>
              <a:t>可能原因是Palomar的Att/V為0.938，與中位數0.03相差過多，作為分組的離群值難以呈現出分組差異</a:t>
            </a:r>
            <a:endParaRPr/>
          </a:p>
        </p:txBody>
      </p:sp>
      <p:graphicFrame>
        <p:nvGraphicFramePr>
          <p:cNvPr id="339" name="Google Shape;339;p48"/>
          <p:cNvGraphicFramePr/>
          <p:nvPr/>
        </p:nvGraphicFramePr>
        <p:xfrm>
          <a:off x="1154063" y="1853850"/>
          <a:ext cx="3000000" cy="3000000"/>
        </p:xfrm>
        <a:graphic>
          <a:graphicData uri="http://schemas.openxmlformats.org/drawingml/2006/table">
            <a:tbl>
              <a:tblPr>
                <a:noFill/>
                <a:tableStyleId>{76B12C9D-F944-440F-ABB9-D0C8275754EB}</a:tableStyleId>
              </a:tblPr>
              <a:tblGrid>
                <a:gridCol w="1309825"/>
                <a:gridCol w="1230450"/>
                <a:gridCol w="1230450"/>
                <a:gridCol w="1230450"/>
                <a:gridCol w="1230450"/>
                <a:gridCol w="604250"/>
              </a:tblGrid>
              <a:tr h="381000">
                <a:tc rowSpan="2">
                  <a:txBody>
                    <a:bodyPr/>
                    <a:lstStyle/>
                    <a:p>
                      <a:pPr indent="0" lvl="0" marL="0" rtl="0" algn="ctr">
                        <a:spcBef>
                          <a:spcPts val="0"/>
                        </a:spcBef>
                        <a:spcAft>
                          <a:spcPts val="0"/>
                        </a:spcAft>
                        <a:buNone/>
                      </a:pPr>
                      <a:r>
                        <a:t/>
                      </a:r>
                      <a:endParaRPr/>
                    </a:p>
                  </a:txBody>
                  <a:tcPr marT="91425" marB="91425" marR="91425" marL="91425" anchor="ctr"/>
                </a:tc>
                <a:tc gridSpan="2">
                  <a:txBody>
                    <a:bodyPr/>
                    <a:lstStyle/>
                    <a:p>
                      <a:pPr indent="0" lvl="0" marL="0" rtl="0" algn="ctr">
                        <a:spcBef>
                          <a:spcPts val="0"/>
                        </a:spcBef>
                        <a:spcAft>
                          <a:spcPts val="0"/>
                        </a:spcAft>
                        <a:buNone/>
                      </a:pPr>
                      <a:r>
                        <a:rPr lang="zh-TW"/>
                        <a:t>Att/V&gt;0.03</a:t>
                      </a:r>
                      <a:endParaRPr/>
                    </a:p>
                  </a:txBody>
                  <a:tcPr marT="91425" marB="91425" marR="91425" marL="91425" anchor="ctr">
                    <a:solidFill>
                      <a:srgbClr val="D9EAD3"/>
                    </a:solidFill>
                  </a:tcPr>
                </a:tc>
                <a:tc hMerge="1"/>
                <a:tc gridSpan="2">
                  <a:txBody>
                    <a:bodyPr/>
                    <a:lstStyle/>
                    <a:p>
                      <a:pPr indent="0" lvl="0" marL="0" rtl="0" algn="ctr">
                        <a:spcBef>
                          <a:spcPts val="0"/>
                        </a:spcBef>
                        <a:spcAft>
                          <a:spcPts val="0"/>
                        </a:spcAft>
                        <a:buNone/>
                      </a:pPr>
                      <a:r>
                        <a:rPr lang="zh-TW"/>
                        <a:t>Att/V&lt;0.03</a:t>
                      </a:r>
                      <a:endParaRPr/>
                    </a:p>
                  </a:txBody>
                  <a:tcPr marT="91425" marB="91425" marR="91425" marL="91425" anchor="ctr"/>
                </a:tc>
                <a:tc hMerge="1"/>
                <a:tc rowSpan="2">
                  <a:txBody>
                    <a:bodyPr/>
                    <a:lstStyle/>
                    <a:p>
                      <a:pPr indent="0" lvl="0" marL="0" rtl="0" algn="ctr">
                        <a:spcBef>
                          <a:spcPts val="0"/>
                        </a:spcBef>
                        <a:spcAft>
                          <a:spcPts val="0"/>
                        </a:spcAft>
                        <a:buNone/>
                      </a:pPr>
                      <a:r>
                        <a:t/>
                      </a:r>
                      <a:endParaRPr/>
                    </a:p>
                  </a:txBody>
                  <a:tcPr marT="91425" marB="91425" marR="91425" marL="91425" anchor="ctr"/>
                </a:tc>
              </a:tr>
              <a:tr h="381000">
                <a:tc vMerge="1"/>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c vMerge="1"/>
              </a:tr>
              <a:tr h="381000">
                <a:tc>
                  <a:txBody>
                    <a:bodyPr/>
                    <a:lstStyle/>
                    <a:p>
                      <a:pPr indent="0" lvl="0" marL="0" rtl="0" algn="ctr">
                        <a:spcBef>
                          <a:spcPts val="0"/>
                        </a:spcBef>
                        <a:spcAft>
                          <a:spcPts val="0"/>
                        </a:spcAft>
                        <a:buNone/>
                      </a:pPr>
                      <a:r>
                        <a:rPr lang="zh-TW"/>
                        <a:t>年度累積損失</a:t>
                      </a:r>
                      <a:endParaRPr/>
                    </a:p>
                  </a:txBody>
                  <a:tcPr marT="91425" marB="91425" marR="91425" marL="91425" anchor="ctr"/>
                </a:tc>
                <a:tc>
                  <a:txBody>
                    <a:bodyPr/>
                    <a:lstStyle/>
                    <a:p>
                      <a:pPr indent="0" lvl="0" marL="0" rtl="0" algn="ctr">
                        <a:spcBef>
                          <a:spcPts val="0"/>
                        </a:spcBef>
                        <a:spcAft>
                          <a:spcPts val="0"/>
                        </a:spcAft>
                        <a:buNone/>
                      </a:pPr>
                      <a:r>
                        <a:rPr lang="zh-TW"/>
                        <a:t>22</a:t>
                      </a:r>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zh-TW"/>
                        <a:t>16</a:t>
                      </a:r>
                      <a:endParaRPr/>
                    </a:p>
                  </a:txBody>
                  <a:tcPr marT="91425" marB="91425" marR="91425" marL="91425" anchor="ctr"/>
                </a:tc>
                <a:tc>
                  <a:txBody>
                    <a:bodyPr/>
                    <a:lstStyle/>
                    <a:p>
                      <a:pPr indent="0" lvl="0" marL="0" rtl="0" algn="ctr">
                        <a:spcBef>
                          <a:spcPts val="0"/>
                        </a:spcBef>
                        <a:spcAft>
                          <a:spcPts val="0"/>
                        </a:spcAft>
                        <a:buNone/>
                      </a:pPr>
                      <a:r>
                        <a:rPr lang="zh-TW"/>
                        <a:t>5</a:t>
                      </a:r>
                      <a:endParaRPr/>
                    </a:p>
                  </a:txBody>
                  <a:tcPr marT="91425" marB="91425" marR="91425" marL="91425" anchor="ctr"/>
                </a:tc>
                <a:tc>
                  <a:txBody>
                    <a:bodyPr/>
                    <a:lstStyle/>
                    <a:p>
                      <a:pPr indent="0" lvl="0" marL="0" rtl="0" algn="ctr">
                        <a:spcBef>
                          <a:spcPts val="0"/>
                        </a:spcBef>
                        <a:spcAft>
                          <a:spcPts val="0"/>
                        </a:spcAft>
                        <a:buNone/>
                      </a:pPr>
                      <a:r>
                        <a:rPr lang="zh-TW"/>
                        <a:t>16</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zh-TW"/>
                        <a:t>59</a:t>
                      </a:r>
                      <a:endParaRPr/>
                    </a:p>
                  </a:txBody>
                  <a:tcPr marT="91425" marB="91425" marR="91425" marL="91425" anchor="ctr"/>
                </a:tc>
              </a:tr>
              <a:tr h="381000">
                <a:tc>
                  <a:txBody>
                    <a:bodyPr/>
                    <a:lstStyle/>
                    <a:p>
                      <a:pPr indent="0" lvl="0" marL="0" rtl="0" algn="ctr">
                        <a:spcBef>
                          <a:spcPts val="0"/>
                        </a:spcBef>
                        <a:spcAft>
                          <a:spcPts val="0"/>
                        </a:spcAft>
                        <a:buNone/>
                      </a:pPr>
                      <a:r>
                        <a:rPr lang="zh-TW"/>
                        <a:t>融合型</a:t>
                      </a:r>
                      <a:endParaRPr/>
                    </a:p>
                  </a:txBody>
                  <a:tcPr marT="91425" marB="91425" marR="91425" marL="91425" anchor="ctr"/>
                </a:tc>
                <a:tc>
                  <a:txBody>
                    <a:bodyPr/>
                    <a:lstStyle/>
                    <a:p>
                      <a:pPr indent="0" lvl="0" marL="0" rtl="0" algn="ctr">
                        <a:spcBef>
                          <a:spcPts val="0"/>
                        </a:spcBef>
                        <a:spcAft>
                          <a:spcPts val="0"/>
                        </a:spcAft>
                        <a:buNone/>
                      </a:pPr>
                      <a:r>
                        <a:rPr lang="zh-TW"/>
                        <a:t>0</a:t>
                      </a:r>
                      <a:endParaRPr/>
                    </a:p>
                  </a:txBody>
                  <a:tcPr marT="91425" marB="91425" marR="91425" marL="91425" anchor="ctr"/>
                </a:tc>
                <a:tc>
                  <a:txBody>
                    <a:bodyPr/>
                    <a:lstStyle/>
                    <a:p>
                      <a:pPr indent="0" lvl="0" marL="0" rtl="0" algn="ctr">
                        <a:spcBef>
                          <a:spcPts val="0"/>
                        </a:spcBef>
                        <a:spcAft>
                          <a:spcPts val="0"/>
                        </a:spcAft>
                        <a:buNone/>
                      </a:pPr>
                      <a:r>
                        <a:rPr lang="zh-TW"/>
                        <a:t>1</a:t>
                      </a:r>
                      <a:endParaRPr/>
                    </a:p>
                  </a:txBody>
                  <a:tcPr marT="91425" marB="91425" marR="91425" marL="91425" anchor="ctr"/>
                </a:tc>
                <a:tc>
                  <a:txBody>
                    <a:bodyPr/>
                    <a:lstStyle/>
                    <a:p>
                      <a:pPr indent="0" lvl="0" marL="0" rtl="0" algn="ctr">
                        <a:spcBef>
                          <a:spcPts val="0"/>
                        </a:spcBef>
                        <a:spcAft>
                          <a:spcPts val="0"/>
                        </a:spcAft>
                        <a:buNone/>
                      </a:pPr>
                      <a:r>
                        <a:rPr lang="zh-TW"/>
                        <a:t>0</a:t>
                      </a:r>
                      <a:endParaRPr/>
                    </a:p>
                  </a:txBody>
                  <a:tcPr marT="91425" marB="91425" marR="91425" marL="91425" anchor="ctr"/>
                </a:tc>
                <a:tc>
                  <a:txBody>
                    <a:bodyPr/>
                    <a:lstStyle/>
                    <a:p>
                      <a:pPr indent="0" lvl="0" marL="0" rtl="0" algn="ctr">
                        <a:spcBef>
                          <a:spcPts val="0"/>
                        </a:spcBef>
                        <a:spcAft>
                          <a:spcPts val="0"/>
                        </a:spcAft>
                        <a:buNone/>
                      </a:pPr>
                      <a:r>
                        <a:rPr lang="zh-TW"/>
                        <a:t>4</a:t>
                      </a:r>
                      <a:endParaRPr/>
                    </a:p>
                  </a:txBody>
                  <a:tcPr marT="91425" marB="91425" marR="91425" marL="91425" anchor="ctr"/>
                </a:tc>
                <a:tc>
                  <a:txBody>
                    <a:bodyPr/>
                    <a:lstStyle/>
                    <a:p>
                      <a:pPr indent="0" lvl="0" marL="0" rtl="0" algn="ctr">
                        <a:spcBef>
                          <a:spcPts val="0"/>
                        </a:spcBef>
                        <a:spcAft>
                          <a:spcPts val="0"/>
                        </a:spcAft>
                        <a:buNone/>
                      </a:pPr>
                      <a:r>
                        <a:rPr lang="zh-TW"/>
                        <a:t>5</a:t>
                      </a:r>
                      <a:endParaRPr/>
                    </a:p>
                  </a:txBody>
                  <a:tcPr marT="91425" marB="91425" marR="91425" marL="91425" anchor="ctr"/>
                </a:tc>
              </a:tr>
              <a:tr h="381000">
                <a:tc>
                  <a:txBody>
                    <a:bodyPr/>
                    <a:lstStyle/>
                    <a:p>
                      <a:pPr indent="0" lvl="0" marL="0" rtl="0" algn="ctr">
                        <a:spcBef>
                          <a:spcPts val="0"/>
                        </a:spcBef>
                        <a:spcAft>
                          <a:spcPts val="0"/>
                        </a:spcAft>
                        <a:buNone/>
                      </a:pPr>
                      <a:r>
                        <a:rPr lang="zh-TW"/>
                        <a:t>單一事件損失</a:t>
                      </a:r>
                      <a:endParaRPr/>
                    </a:p>
                  </a:txBody>
                  <a:tcPr marT="91425" marB="91425" marR="91425" marL="91425" anchor="ctr"/>
                </a:tc>
                <a:tc>
                  <a:txBody>
                    <a:bodyPr/>
                    <a:lstStyle/>
                    <a:p>
                      <a:pPr indent="0" lvl="0" marL="0" rtl="0" algn="ctr">
                        <a:spcBef>
                          <a:spcPts val="0"/>
                        </a:spcBef>
                        <a:spcAft>
                          <a:spcPts val="0"/>
                        </a:spcAft>
                        <a:buNone/>
                      </a:pPr>
                      <a:r>
                        <a:rPr lang="zh-TW"/>
                        <a:t>4</a:t>
                      </a:r>
                      <a:endParaRPr/>
                    </a:p>
                  </a:txBody>
                  <a:tcPr marT="91425" marB="91425" marR="91425" marL="91425" anchor="ctr"/>
                </a:tc>
                <a:tc>
                  <a:txBody>
                    <a:bodyPr/>
                    <a:lstStyle/>
                    <a:p>
                      <a:pPr indent="0" lvl="0" marL="0" rtl="0" algn="ctr">
                        <a:spcBef>
                          <a:spcPts val="0"/>
                        </a:spcBef>
                        <a:spcAft>
                          <a:spcPts val="0"/>
                        </a:spcAft>
                        <a:buNone/>
                      </a:pPr>
                      <a:r>
                        <a:rPr lang="zh-TW"/>
                        <a:t>29</a:t>
                      </a:r>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zh-TW"/>
                        <a:t>1</a:t>
                      </a:r>
                      <a:endParaRPr/>
                    </a:p>
                  </a:txBody>
                  <a:tcPr marT="91425" marB="91425" marR="91425" marL="91425" anchor="ctr"/>
                </a:tc>
                <a:tc>
                  <a:txBody>
                    <a:bodyPr/>
                    <a:lstStyle/>
                    <a:p>
                      <a:pPr indent="0" lvl="0" marL="0" rtl="0" algn="ctr">
                        <a:spcBef>
                          <a:spcPts val="0"/>
                        </a:spcBef>
                        <a:spcAft>
                          <a:spcPts val="0"/>
                        </a:spcAft>
                        <a:buNone/>
                      </a:pPr>
                      <a:r>
                        <a:rPr lang="zh-TW"/>
                        <a:t>42</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zh-TW"/>
                        <a:t>76</a:t>
                      </a:r>
                      <a:endParaRPr/>
                    </a:p>
                  </a:txBody>
                  <a:tcPr marT="91425" marB="91425" marR="91425" marL="91425" anchor="ctr"/>
                </a:tc>
              </a:tr>
              <a:tr h="381000">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zh-TW"/>
                        <a:t>26</a:t>
                      </a:r>
                      <a:endParaRPr/>
                    </a:p>
                  </a:txBody>
                  <a:tcPr marT="91425" marB="91425" marR="91425" marL="91425" anchor="ctr"/>
                </a:tc>
                <a:tc>
                  <a:txBody>
                    <a:bodyPr/>
                    <a:lstStyle/>
                    <a:p>
                      <a:pPr indent="0" lvl="0" marL="0" rtl="0" algn="ctr">
                        <a:spcBef>
                          <a:spcPts val="0"/>
                        </a:spcBef>
                        <a:spcAft>
                          <a:spcPts val="0"/>
                        </a:spcAft>
                        <a:buNone/>
                      </a:pPr>
                      <a:r>
                        <a:rPr lang="zh-TW"/>
                        <a:t>46</a:t>
                      </a:r>
                      <a:endParaRPr/>
                    </a:p>
                  </a:txBody>
                  <a:tcPr marT="91425" marB="91425" marR="91425" marL="91425" anchor="ctr"/>
                </a:tc>
                <a:tc>
                  <a:txBody>
                    <a:bodyPr/>
                    <a:lstStyle/>
                    <a:p>
                      <a:pPr indent="0" lvl="0" marL="0" rtl="0" algn="ctr">
                        <a:spcBef>
                          <a:spcPts val="0"/>
                        </a:spcBef>
                        <a:spcAft>
                          <a:spcPts val="0"/>
                        </a:spcAft>
                        <a:buNone/>
                      </a:pPr>
                      <a:r>
                        <a:rPr lang="zh-TW"/>
                        <a:t>6</a:t>
                      </a:r>
                      <a:endParaRPr/>
                    </a:p>
                  </a:txBody>
                  <a:tcPr marT="91425" marB="91425" marR="91425" marL="91425" anchor="ctr"/>
                </a:tc>
                <a:tc>
                  <a:txBody>
                    <a:bodyPr/>
                    <a:lstStyle/>
                    <a:p>
                      <a:pPr indent="0" lvl="0" marL="0" rtl="0" algn="ctr">
                        <a:spcBef>
                          <a:spcPts val="0"/>
                        </a:spcBef>
                        <a:spcAft>
                          <a:spcPts val="0"/>
                        </a:spcAft>
                        <a:buNone/>
                      </a:pPr>
                      <a:r>
                        <a:rPr lang="zh-TW"/>
                        <a:t>62</a:t>
                      </a:r>
                      <a:endParaRPr/>
                    </a:p>
                  </a:txBody>
                  <a:tcPr marT="91425" marB="91425" marR="91425" marL="91425" anchor="ctr"/>
                </a:tc>
                <a:tc>
                  <a:txBody>
                    <a:bodyPr/>
                    <a:lstStyle/>
                    <a:p>
                      <a:pPr indent="0" lvl="0" marL="0" rtl="0" algn="ctr">
                        <a:spcBef>
                          <a:spcPts val="0"/>
                        </a:spcBef>
                        <a:spcAft>
                          <a:spcPts val="0"/>
                        </a:spcAft>
                        <a:buNone/>
                      </a:pPr>
                      <a:r>
                        <a:rPr lang="zh-TW"/>
                        <a:t>140</a:t>
                      </a:r>
                      <a:endParaRPr/>
                    </a:p>
                  </a:txBody>
                  <a:tcPr marT="91425" marB="91425" marR="91425" marL="91425" anchor="ct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Artemis市場分布觀察</a:t>
            </a:r>
            <a:r>
              <a:rPr lang="zh-TW"/>
              <a:t>(Par/V分組)</a:t>
            </a:r>
            <a:endParaRPr/>
          </a:p>
        </p:txBody>
      </p:sp>
      <p:sp>
        <p:nvSpPr>
          <p:cNvPr id="345" name="Google Shape;345;p49"/>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zh-TW"/>
              <a:t>以中位數0.003分組，年度累積型中，發行量佔比較低的情況下會偏好損失起賠</a:t>
            </a:r>
            <a:br>
              <a:rPr lang="zh-TW"/>
            </a:br>
            <a:r>
              <a:rPr lang="zh-TW"/>
              <a:t>數值結果無法呈現出Par/V&lt;0.003組中年度累積損失偏好轉向損失起賠的趨勢</a:t>
            </a:r>
            <a:br>
              <a:rPr lang="zh-TW"/>
            </a:br>
            <a:r>
              <a:rPr lang="zh-TW"/>
              <a:t>可能原因是Palomar的Par/V為0.115，與中位數0.003相差過多，作為分組的離群值難以呈現出分組差異</a:t>
            </a:r>
            <a:endParaRPr/>
          </a:p>
        </p:txBody>
      </p:sp>
      <p:graphicFrame>
        <p:nvGraphicFramePr>
          <p:cNvPr id="346" name="Google Shape;346;p49"/>
          <p:cNvGraphicFramePr/>
          <p:nvPr/>
        </p:nvGraphicFramePr>
        <p:xfrm>
          <a:off x="1154050" y="1853850"/>
          <a:ext cx="3000000" cy="3000000"/>
        </p:xfrm>
        <a:graphic>
          <a:graphicData uri="http://schemas.openxmlformats.org/drawingml/2006/table">
            <a:tbl>
              <a:tblPr>
                <a:noFill/>
                <a:tableStyleId>{76B12C9D-F944-440F-ABB9-D0C8275754EB}</a:tableStyleId>
              </a:tblPr>
              <a:tblGrid>
                <a:gridCol w="1309825"/>
                <a:gridCol w="1230450"/>
                <a:gridCol w="1230450"/>
                <a:gridCol w="1230450"/>
                <a:gridCol w="1230450"/>
                <a:gridCol w="604250"/>
              </a:tblGrid>
              <a:tr h="381000">
                <a:tc rowSpan="2">
                  <a:txBody>
                    <a:bodyPr/>
                    <a:lstStyle/>
                    <a:p>
                      <a:pPr indent="0" lvl="0" marL="0" rtl="0" algn="ctr">
                        <a:spcBef>
                          <a:spcPts val="0"/>
                        </a:spcBef>
                        <a:spcAft>
                          <a:spcPts val="0"/>
                        </a:spcAft>
                        <a:buNone/>
                      </a:pPr>
                      <a:r>
                        <a:t/>
                      </a:r>
                      <a:endParaRPr/>
                    </a:p>
                  </a:txBody>
                  <a:tcPr marT="91425" marB="91425" marR="91425" marL="91425" anchor="ctr"/>
                </a:tc>
                <a:tc gridSpan="2">
                  <a:txBody>
                    <a:bodyPr/>
                    <a:lstStyle/>
                    <a:p>
                      <a:pPr indent="0" lvl="0" marL="0" rtl="0" algn="ctr">
                        <a:spcBef>
                          <a:spcPts val="0"/>
                        </a:spcBef>
                        <a:spcAft>
                          <a:spcPts val="0"/>
                        </a:spcAft>
                        <a:buNone/>
                      </a:pPr>
                      <a:r>
                        <a:rPr lang="zh-TW"/>
                        <a:t>Par/V&gt;0.003</a:t>
                      </a:r>
                      <a:endParaRPr/>
                    </a:p>
                  </a:txBody>
                  <a:tcPr marT="91425" marB="91425" marR="91425" marL="91425" anchor="ctr">
                    <a:solidFill>
                      <a:srgbClr val="D9EAD3"/>
                    </a:solidFill>
                  </a:tcPr>
                </a:tc>
                <a:tc hMerge="1"/>
                <a:tc gridSpan="2">
                  <a:txBody>
                    <a:bodyPr/>
                    <a:lstStyle/>
                    <a:p>
                      <a:pPr indent="0" lvl="0" marL="0" rtl="0" algn="ctr">
                        <a:spcBef>
                          <a:spcPts val="0"/>
                        </a:spcBef>
                        <a:spcAft>
                          <a:spcPts val="0"/>
                        </a:spcAft>
                        <a:buNone/>
                      </a:pPr>
                      <a:r>
                        <a:rPr lang="zh-TW"/>
                        <a:t>Par/V&lt;0.003</a:t>
                      </a:r>
                      <a:endParaRPr/>
                    </a:p>
                  </a:txBody>
                  <a:tcPr marT="91425" marB="91425" marR="91425" marL="91425" anchor="ctr"/>
                </a:tc>
                <a:tc hMerge="1"/>
                <a:tc rowSpan="2">
                  <a:txBody>
                    <a:bodyPr/>
                    <a:lstStyle/>
                    <a:p>
                      <a:pPr indent="0" lvl="0" marL="0" rtl="0" algn="ctr">
                        <a:spcBef>
                          <a:spcPts val="0"/>
                        </a:spcBef>
                        <a:spcAft>
                          <a:spcPts val="0"/>
                        </a:spcAft>
                        <a:buNone/>
                      </a:pPr>
                      <a:r>
                        <a:t/>
                      </a:r>
                      <a:endParaRPr/>
                    </a:p>
                  </a:txBody>
                  <a:tcPr marT="91425" marB="91425" marR="91425" marL="91425" anchor="ctr"/>
                </a:tc>
              </a:tr>
              <a:tr h="381000">
                <a:tc vMerge="1"/>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c vMerge="1"/>
              </a:tr>
              <a:tr h="381000">
                <a:tc>
                  <a:txBody>
                    <a:bodyPr/>
                    <a:lstStyle/>
                    <a:p>
                      <a:pPr indent="0" lvl="0" marL="0" rtl="0" algn="ctr">
                        <a:spcBef>
                          <a:spcPts val="0"/>
                        </a:spcBef>
                        <a:spcAft>
                          <a:spcPts val="0"/>
                        </a:spcAft>
                        <a:buNone/>
                      </a:pPr>
                      <a:r>
                        <a:rPr lang="zh-TW"/>
                        <a:t>年度累積損失</a:t>
                      </a:r>
                      <a:endParaRPr/>
                    </a:p>
                  </a:txBody>
                  <a:tcPr marT="91425" marB="91425" marR="91425" marL="91425" anchor="ctr"/>
                </a:tc>
                <a:tc>
                  <a:txBody>
                    <a:bodyPr/>
                    <a:lstStyle/>
                    <a:p>
                      <a:pPr indent="0" lvl="0" marL="0" rtl="0" algn="ctr">
                        <a:spcBef>
                          <a:spcPts val="0"/>
                        </a:spcBef>
                        <a:spcAft>
                          <a:spcPts val="0"/>
                        </a:spcAft>
                        <a:buNone/>
                      </a:pPr>
                      <a:r>
                        <a:rPr lang="zh-TW"/>
                        <a:t>49</a:t>
                      </a:r>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zh-TW"/>
                        <a:t>14</a:t>
                      </a:r>
                      <a:endParaRPr/>
                    </a:p>
                  </a:txBody>
                  <a:tcPr marT="91425" marB="91425" marR="91425" marL="91425" anchor="ctr"/>
                </a:tc>
                <a:tc>
                  <a:txBody>
                    <a:bodyPr/>
                    <a:lstStyle/>
                    <a:p>
                      <a:pPr indent="0" lvl="0" marL="0" rtl="0" algn="ctr">
                        <a:spcBef>
                          <a:spcPts val="0"/>
                        </a:spcBef>
                        <a:spcAft>
                          <a:spcPts val="0"/>
                        </a:spcAft>
                        <a:buNone/>
                      </a:pPr>
                      <a:r>
                        <a:rPr lang="zh-TW"/>
                        <a:t>13</a:t>
                      </a:r>
                      <a:endParaRPr/>
                    </a:p>
                  </a:txBody>
                  <a:tcPr marT="91425" marB="91425" marR="91425" marL="91425" anchor="ctr"/>
                </a:tc>
                <a:tc>
                  <a:txBody>
                    <a:bodyPr/>
                    <a:lstStyle/>
                    <a:p>
                      <a:pPr indent="0" lvl="0" marL="0" rtl="0" algn="ctr">
                        <a:spcBef>
                          <a:spcPts val="0"/>
                        </a:spcBef>
                        <a:spcAft>
                          <a:spcPts val="0"/>
                        </a:spcAft>
                        <a:buNone/>
                      </a:pPr>
                      <a:r>
                        <a:rPr lang="zh-TW"/>
                        <a:t>22</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zh-TW"/>
                        <a:t>98</a:t>
                      </a:r>
                      <a:endParaRPr/>
                    </a:p>
                  </a:txBody>
                  <a:tcPr marT="91425" marB="91425" marR="91425" marL="91425" anchor="ctr"/>
                </a:tc>
              </a:tr>
              <a:tr h="381000">
                <a:tc>
                  <a:txBody>
                    <a:bodyPr/>
                    <a:lstStyle/>
                    <a:p>
                      <a:pPr indent="0" lvl="0" marL="0" rtl="0" algn="ctr">
                        <a:spcBef>
                          <a:spcPts val="0"/>
                        </a:spcBef>
                        <a:spcAft>
                          <a:spcPts val="0"/>
                        </a:spcAft>
                        <a:buNone/>
                      </a:pPr>
                      <a:r>
                        <a:rPr lang="zh-TW"/>
                        <a:t>融合型</a:t>
                      </a:r>
                      <a:endParaRPr/>
                    </a:p>
                  </a:txBody>
                  <a:tcPr marT="91425" marB="91425" marR="91425" marL="91425" anchor="ctr"/>
                </a:tc>
                <a:tc>
                  <a:txBody>
                    <a:bodyPr/>
                    <a:lstStyle/>
                    <a:p>
                      <a:pPr indent="0" lvl="0" marL="0" rtl="0" algn="ctr">
                        <a:spcBef>
                          <a:spcPts val="0"/>
                        </a:spcBef>
                        <a:spcAft>
                          <a:spcPts val="0"/>
                        </a:spcAft>
                        <a:buNone/>
                      </a:pPr>
                      <a:r>
                        <a:rPr lang="zh-TW"/>
                        <a:t>0</a:t>
                      </a:r>
                      <a:endParaRPr/>
                    </a:p>
                  </a:txBody>
                  <a:tcPr marT="91425" marB="91425" marR="91425" marL="91425" anchor="ctr"/>
                </a:tc>
                <a:tc>
                  <a:txBody>
                    <a:bodyPr/>
                    <a:lstStyle/>
                    <a:p>
                      <a:pPr indent="0" lvl="0" marL="0" rtl="0" algn="ctr">
                        <a:spcBef>
                          <a:spcPts val="0"/>
                        </a:spcBef>
                        <a:spcAft>
                          <a:spcPts val="0"/>
                        </a:spcAft>
                        <a:buNone/>
                      </a:pPr>
                      <a:r>
                        <a:rPr lang="zh-TW"/>
                        <a:t>0</a:t>
                      </a:r>
                      <a:endParaRPr/>
                    </a:p>
                  </a:txBody>
                  <a:tcPr marT="91425" marB="91425" marR="91425" marL="91425" anchor="ctr"/>
                </a:tc>
                <a:tc>
                  <a:txBody>
                    <a:bodyPr/>
                    <a:lstStyle/>
                    <a:p>
                      <a:pPr indent="0" lvl="0" marL="0" rtl="0" algn="ctr">
                        <a:spcBef>
                          <a:spcPts val="0"/>
                        </a:spcBef>
                        <a:spcAft>
                          <a:spcPts val="0"/>
                        </a:spcAft>
                        <a:buNone/>
                      </a:pPr>
                      <a:r>
                        <a:rPr lang="zh-TW"/>
                        <a:t>0</a:t>
                      </a:r>
                      <a:endParaRPr/>
                    </a:p>
                  </a:txBody>
                  <a:tcPr marT="91425" marB="91425" marR="91425" marL="91425" anchor="ctr"/>
                </a:tc>
                <a:tc>
                  <a:txBody>
                    <a:bodyPr/>
                    <a:lstStyle/>
                    <a:p>
                      <a:pPr indent="0" lvl="0" marL="0" rtl="0" algn="ctr">
                        <a:spcBef>
                          <a:spcPts val="0"/>
                        </a:spcBef>
                        <a:spcAft>
                          <a:spcPts val="0"/>
                        </a:spcAft>
                        <a:buNone/>
                      </a:pPr>
                      <a:r>
                        <a:rPr lang="zh-TW"/>
                        <a:t>5</a:t>
                      </a:r>
                      <a:endParaRPr/>
                    </a:p>
                  </a:txBody>
                  <a:tcPr marT="91425" marB="91425" marR="91425" marL="91425" anchor="ctr"/>
                </a:tc>
                <a:tc>
                  <a:txBody>
                    <a:bodyPr/>
                    <a:lstStyle/>
                    <a:p>
                      <a:pPr indent="0" lvl="0" marL="0" rtl="0" algn="ctr">
                        <a:spcBef>
                          <a:spcPts val="0"/>
                        </a:spcBef>
                        <a:spcAft>
                          <a:spcPts val="0"/>
                        </a:spcAft>
                        <a:buNone/>
                      </a:pPr>
                      <a:r>
                        <a:rPr lang="zh-TW"/>
                        <a:t>5</a:t>
                      </a:r>
                      <a:endParaRPr/>
                    </a:p>
                  </a:txBody>
                  <a:tcPr marT="91425" marB="91425" marR="91425" marL="91425" anchor="ctr"/>
                </a:tc>
              </a:tr>
              <a:tr h="381000">
                <a:tc>
                  <a:txBody>
                    <a:bodyPr/>
                    <a:lstStyle/>
                    <a:p>
                      <a:pPr indent="0" lvl="0" marL="0" rtl="0" algn="ctr">
                        <a:spcBef>
                          <a:spcPts val="0"/>
                        </a:spcBef>
                        <a:spcAft>
                          <a:spcPts val="0"/>
                        </a:spcAft>
                        <a:buNone/>
                      </a:pPr>
                      <a:r>
                        <a:rPr lang="zh-TW"/>
                        <a:t>單一事件損失</a:t>
                      </a:r>
                      <a:endParaRPr/>
                    </a:p>
                  </a:txBody>
                  <a:tcPr marT="91425" marB="91425" marR="91425" marL="91425" anchor="ctr"/>
                </a:tc>
                <a:tc>
                  <a:txBody>
                    <a:bodyPr/>
                    <a:lstStyle/>
                    <a:p>
                      <a:pPr indent="0" lvl="0" marL="0" rtl="0" algn="ctr">
                        <a:spcBef>
                          <a:spcPts val="0"/>
                        </a:spcBef>
                        <a:spcAft>
                          <a:spcPts val="0"/>
                        </a:spcAft>
                        <a:buNone/>
                      </a:pPr>
                      <a:r>
                        <a:rPr lang="zh-TW"/>
                        <a:t>7</a:t>
                      </a:r>
                      <a:endParaRPr/>
                    </a:p>
                  </a:txBody>
                  <a:tcPr marT="91425" marB="91425" marR="91425" marL="91425" anchor="ctr"/>
                </a:tc>
                <a:tc>
                  <a:txBody>
                    <a:bodyPr/>
                    <a:lstStyle/>
                    <a:p>
                      <a:pPr indent="0" lvl="0" marL="0" rtl="0" algn="ctr">
                        <a:spcBef>
                          <a:spcPts val="0"/>
                        </a:spcBef>
                        <a:spcAft>
                          <a:spcPts val="0"/>
                        </a:spcAft>
                        <a:buNone/>
                      </a:pPr>
                      <a:r>
                        <a:rPr lang="zh-TW"/>
                        <a:t>31</a:t>
                      </a:r>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zh-TW"/>
                        <a:t>9</a:t>
                      </a:r>
                      <a:endParaRPr/>
                    </a:p>
                  </a:txBody>
                  <a:tcPr marT="91425" marB="91425" marR="91425" marL="91425" anchor="ctr"/>
                </a:tc>
                <a:tc>
                  <a:txBody>
                    <a:bodyPr/>
                    <a:lstStyle/>
                    <a:p>
                      <a:pPr indent="0" lvl="0" marL="0" rtl="0" algn="ctr">
                        <a:spcBef>
                          <a:spcPts val="0"/>
                        </a:spcBef>
                        <a:spcAft>
                          <a:spcPts val="0"/>
                        </a:spcAft>
                        <a:buNone/>
                      </a:pPr>
                      <a:r>
                        <a:rPr lang="zh-TW"/>
                        <a:t>48</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zh-TW"/>
                        <a:t>95</a:t>
                      </a:r>
                      <a:endParaRPr/>
                    </a:p>
                  </a:txBody>
                  <a:tcPr marT="91425" marB="91425" marR="91425" marL="91425" anchor="ctr"/>
                </a:tc>
              </a:tr>
              <a:tr h="381000">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zh-TW"/>
                        <a:t>56</a:t>
                      </a:r>
                      <a:endParaRPr/>
                    </a:p>
                  </a:txBody>
                  <a:tcPr marT="91425" marB="91425" marR="91425" marL="91425" anchor="ctr"/>
                </a:tc>
                <a:tc>
                  <a:txBody>
                    <a:bodyPr/>
                    <a:lstStyle/>
                    <a:p>
                      <a:pPr indent="0" lvl="0" marL="0" rtl="0" algn="ctr">
                        <a:spcBef>
                          <a:spcPts val="0"/>
                        </a:spcBef>
                        <a:spcAft>
                          <a:spcPts val="0"/>
                        </a:spcAft>
                        <a:buNone/>
                      </a:pPr>
                      <a:r>
                        <a:rPr lang="zh-TW"/>
                        <a:t>45</a:t>
                      </a:r>
                      <a:endParaRPr/>
                    </a:p>
                  </a:txBody>
                  <a:tcPr marT="91425" marB="91425" marR="91425" marL="91425" anchor="ctr"/>
                </a:tc>
                <a:tc>
                  <a:txBody>
                    <a:bodyPr/>
                    <a:lstStyle/>
                    <a:p>
                      <a:pPr indent="0" lvl="0" marL="0" rtl="0" algn="ctr">
                        <a:spcBef>
                          <a:spcPts val="0"/>
                        </a:spcBef>
                        <a:spcAft>
                          <a:spcPts val="0"/>
                        </a:spcAft>
                        <a:buNone/>
                      </a:pPr>
                      <a:r>
                        <a:rPr lang="zh-TW"/>
                        <a:t>22</a:t>
                      </a:r>
                      <a:endParaRPr/>
                    </a:p>
                  </a:txBody>
                  <a:tcPr marT="91425" marB="91425" marR="91425" marL="91425" anchor="ctr"/>
                </a:tc>
                <a:tc>
                  <a:txBody>
                    <a:bodyPr/>
                    <a:lstStyle/>
                    <a:p>
                      <a:pPr indent="0" lvl="0" marL="0" rtl="0" algn="ctr">
                        <a:spcBef>
                          <a:spcPts val="0"/>
                        </a:spcBef>
                        <a:spcAft>
                          <a:spcPts val="0"/>
                        </a:spcAft>
                        <a:buNone/>
                      </a:pPr>
                      <a:r>
                        <a:rPr lang="zh-TW"/>
                        <a:t>75</a:t>
                      </a:r>
                      <a:endParaRPr/>
                    </a:p>
                  </a:txBody>
                  <a:tcPr marT="91425" marB="91425" marR="91425" marL="91425" anchor="ctr"/>
                </a:tc>
                <a:tc>
                  <a:txBody>
                    <a:bodyPr/>
                    <a:lstStyle/>
                    <a:p>
                      <a:pPr indent="0" lvl="0" marL="0" rtl="0" algn="ctr">
                        <a:spcBef>
                          <a:spcPts val="0"/>
                        </a:spcBef>
                        <a:spcAft>
                          <a:spcPts val="0"/>
                        </a:spcAft>
                        <a:buNone/>
                      </a:pPr>
                      <a:r>
                        <a:rPr lang="zh-TW"/>
                        <a:t>198</a:t>
                      </a:r>
                      <a:endParaRPr/>
                    </a:p>
                  </a:txBody>
                  <a:tcPr marT="91425" marB="91425" marR="91425" marL="91425"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Artemis市場分布觀察</a:t>
            </a:r>
            <a:r>
              <a:rPr lang="zh-TW"/>
              <a:t>(Att/Par分組)</a:t>
            </a:r>
            <a:endParaRPr/>
          </a:p>
        </p:txBody>
      </p:sp>
      <p:sp>
        <p:nvSpPr>
          <p:cNvPr id="352" name="Google Shape;352;p50"/>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zh-TW"/>
              <a:t>以中位數14分組，年度累積型中，觸發門檻對發行量倍數較大的情況下會偏好損失起賠</a:t>
            </a:r>
            <a:br>
              <a:rPr lang="zh-TW"/>
            </a:br>
            <a:r>
              <a:rPr lang="zh-TW"/>
              <a:t>Palomar 2023 的Att/Par為8.17</a:t>
            </a:r>
            <a:endParaRPr/>
          </a:p>
        </p:txBody>
      </p:sp>
      <p:graphicFrame>
        <p:nvGraphicFramePr>
          <p:cNvPr id="353" name="Google Shape;353;p50"/>
          <p:cNvGraphicFramePr/>
          <p:nvPr/>
        </p:nvGraphicFramePr>
        <p:xfrm>
          <a:off x="1154050" y="2020825"/>
          <a:ext cx="3000000" cy="3000000"/>
        </p:xfrm>
        <a:graphic>
          <a:graphicData uri="http://schemas.openxmlformats.org/drawingml/2006/table">
            <a:tbl>
              <a:tblPr>
                <a:noFill/>
                <a:tableStyleId>{76B12C9D-F944-440F-ABB9-D0C8275754EB}</a:tableStyleId>
              </a:tblPr>
              <a:tblGrid>
                <a:gridCol w="1309825"/>
                <a:gridCol w="1230450"/>
                <a:gridCol w="1230450"/>
                <a:gridCol w="1230450"/>
                <a:gridCol w="1230450"/>
                <a:gridCol w="604250"/>
              </a:tblGrid>
              <a:tr h="381000">
                <a:tc rowSpan="2">
                  <a:txBody>
                    <a:bodyPr/>
                    <a:lstStyle/>
                    <a:p>
                      <a:pPr indent="0" lvl="0" marL="0" rtl="0" algn="ctr">
                        <a:spcBef>
                          <a:spcPts val="0"/>
                        </a:spcBef>
                        <a:spcAft>
                          <a:spcPts val="0"/>
                        </a:spcAft>
                        <a:buNone/>
                      </a:pPr>
                      <a:r>
                        <a:t/>
                      </a:r>
                      <a:endParaRPr/>
                    </a:p>
                  </a:txBody>
                  <a:tcPr marT="91425" marB="91425" marR="91425" marL="91425" anchor="ctr"/>
                </a:tc>
                <a:tc gridSpan="2">
                  <a:txBody>
                    <a:bodyPr/>
                    <a:lstStyle/>
                    <a:p>
                      <a:pPr indent="0" lvl="0" marL="0" rtl="0" algn="ctr">
                        <a:spcBef>
                          <a:spcPts val="0"/>
                        </a:spcBef>
                        <a:spcAft>
                          <a:spcPts val="0"/>
                        </a:spcAft>
                        <a:buNone/>
                      </a:pPr>
                      <a:r>
                        <a:rPr lang="zh-TW"/>
                        <a:t>Att/Par&gt;14</a:t>
                      </a:r>
                      <a:endParaRPr/>
                    </a:p>
                  </a:txBody>
                  <a:tcPr marT="91425" marB="91425" marR="91425" marL="91425" anchor="ctr"/>
                </a:tc>
                <a:tc hMerge="1"/>
                <a:tc gridSpan="2">
                  <a:txBody>
                    <a:bodyPr/>
                    <a:lstStyle/>
                    <a:p>
                      <a:pPr indent="0" lvl="0" marL="0" rtl="0" algn="ctr">
                        <a:spcBef>
                          <a:spcPts val="0"/>
                        </a:spcBef>
                        <a:spcAft>
                          <a:spcPts val="0"/>
                        </a:spcAft>
                        <a:buNone/>
                      </a:pPr>
                      <a:r>
                        <a:rPr lang="zh-TW"/>
                        <a:t>Att/Par&lt;14</a:t>
                      </a:r>
                      <a:endParaRPr/>
                    </a:p>
                  </a:txBody>
                  <a:tcPr marT="91425" marB="91425" marR="91425" marL="91425" anchor="ctr">
                    <a:solidFill>
                      <a:srgbClr val="D9EAD3"/>
                    </a:solidFill>
                  </a:tcPr>
                </a:tc>
                <a:tc hMerge="1"/>
                <a:tc rowSpan="2">
                  <a:txBody>
                    <a:bodyPr/>
                    <a:lstStyle/>
                    <a:p>
                      <a:pPr indent="0" lvl="0" marL="0" rtl="0" algn="ctr">
                        <a:spcBef>
                          <a:spcPts val="0"/>
                        </a:spcBef>
                        <a:spcAft>
                          <a:spcPts val="0"/>
                        </a:spcAft>
                        <a:buNone/>
                      </a:pPr>
                      <a:r>
                        <a:t/>
                      </a:r>
                      <a:endParaRPr/>
                    </a:p>
                  </a:txBody>
                  <a:tcPr marT="91425" marB="91425" marR="91425" marL="91425" anchor="ctr"/>
                </a:tc>
              </a:tr>
              <a:tr h="381000">
                <a:tc vMerge="1"/>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c>
                  <a:txBody>
                    <a:bodyPr/>
                    <a:lstStyle/>
                    <a:p>
                      <a:pPr indent="0" lvl="0" marL="0" rtl="0" algn="ctr">
                        <a:spcBef>
                          <a:spcPts val="0"/>
                        </a:spcBef>
                        <a:spcAft>
                          <a:spcPts val="0"/>
                        </a:spcAft>
                        <a:buNone/>
                      </a:pPr>
                      <a:r>
                        <a:rPr lang="zh-TW"/>
                        <a:t>產業指數</a:t>
                      </a:r>
                      <a:endParaRPr/>
                    </a:p>
                  </a:txBody>
                  <a:tcPr marT="91425" marB="91425" marR="91425" marL="91425" anchor="ctr"/>
                </a:tc>
                <a:tc>
                  <a:txBody>
                    <a:bodyPr/>
                    <a:lstStyle/>
                    <a:p>
                      <a:pPr indent="0" lvl="0" marL="0" rtl="0" algn="ctr">
                        <a:spcBef>
                          <a:spcPts val="0"/>
                        </a:spcBef>
                        <a:spcAft>
                          <a:spcPts val="0"/>
                        </a:spcAft>
                        <a:buNone/>
                      </a:pPr>
                      <a:r>
                        <a:rPr lang="zh-TW"/>
                        <a:t>損失起賠</a:t>
                      </a:r>
                      <a:endParaRPr/>
                    </a:p>
                  </a:txBody>
                  <a:tcPr marT="91425" marB="91425" marR="91425" marL="91425" anchor="ctr"/>
                </a:tc>
                <a:tc vMerge="1"/>
              </a:tr>
              <a:tr h="381000">
                <a:tc>
                  <a:txBody>
                    <a:bodyPr/>
                    <a:lstStyle/>
                    <a:p>
                      <a:pPr indent="0" lvl="0" marL="0" rtl="0" algn="ctr">
                        <a:spcBef>
                          <a:spcPts val="0"/>
                        </a:spcBef>
                        <a:spcAft>
                          <a:spcPts val="0"/>
                        </a:spcAft>
                        <a:buNone/>
                      </a:pPr>
                      <a:r>
                        <a:rPr lang="zh-TW"/>
                        <a:t>年度累積損失</a:t>
                      </a:r>
                      <a:endParaRPr/>
                    </a:p>
                  </a:txBody>
                  <a:tcPr marT="91425" marB="91425" marR="91425" marL="91425" anchor="ctr"/>
                </a:tc>
                <a:tc>
                  <a:txBody>
                    <a:bodyPr/>
                    <a:lstStyle/>
                    <a:p>
                      <a:pPr indent="0" lvl="0" marL="0" rtl="0" algn="ctr">
                        <a:spcBef>
                          <a:spcPts val="0"/>
                        </a:spcBef>
                        <a:spcAft>
                          <a:spcPts val="0"/>
                        </a:spcAft>
                        <a:buNone/>
                      </a:pPr>
                      <a:r>
                        <a:rPr lang="zh-TW"/>
                        <a:t>16</a:t>
                      </a:r>
                      <a:endParaRPr/>
                    </a:p>
                  </a:txBody>
                  <a:tcPr marT="91425" marB="91425" marR="91425" marL="91425" anchor="ctr"/>
                </a:tc>
                <a:tc>
                  <a:txBody>
                    <a:bodyPr/>
                    <a:lstStyle/>
                    <a:p>
                      <a:pPr indent="0" lvl="0" marL="0" rtl="0" algn="ctr">
                        <a:spcBef>
                          <a:spcPts val="0"/>
                        </a:spcBef>
                        <a:spcAft>
                          <a:spcPts val="0"/>
                        </a:spcAft>
                        <a:buNone/>
                      </a:pPr>
                      <a:r>
                        <a:rPr lang="zh-TW"/>
                        <a:t>23</a:t>
                      </a:r>
                      <a:endParaRPr>
                        <a:highlight>
                          <a:srgbClr val="E06666"/>
                        </a:highlight>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zh-TW"/>
                        <a:t>13</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zh-TW"/>
                        <a:t>9</a:t>
                      </a:r>
                      <a:endParaRPr/>
                    </a:p>
                  </a:txBody>
                  <a:tcPr marT="91425" marB="91425" marR="91425" marL="91425" anchor="ctr"/>
                </a:tc>
                <a:tc>
                  <a:txBody>
                    <a:bodyPr/>
                    <a:lstStyle/>
                    <a:p>
                      <a:pPr indent="0" lvl="0" marL="0" rtl="0" algn="ctr">
                        <a:spcBef>
                          <a:spcPts val="0"/>
                        </a:spcBef>
                        <a:spcAft>
                          <a:spcPts val="0"/>
                        </a:spcAft>
                        <a:buNone/>
                      </a:pPr>
                      <a:r>
                        <a:rPr lang="zh-TW"/>
                        <a:t>61</a:t>
                      </a:r>
                      <a:endParaRPr/>
                    </a:p>
                  </a:txBody>
                  <a:tcPr marT="91425" marB="91425" marR="91425" marL="91425" anchor="ctr"/>
                </a:tc>
              </a:tr>
              <a:tr h="381000">
                <a:tc>
                  <a:txBody>
                    <a:bodyPr/>
                    <a:lstStyle/>
                    <a:p>
                      <a:pPr indent="0" lvl="0" marL="0" rtl="0" algn="ctr">
                        <a:spcBef>
                          <a:spcPts val="0"/>
                        </a:spcBef>
                        <a:spcAft>
                          <a:spcPts val="0"/>
                        </a:spcAft>
                        <a:buNone/>
                      </a:pPr>
                      <a:r>
                        <a:rPr lang="zh-TW"/>
                        <a:t>融合型</a:t>
                      </a:r>
                      <a:endParaRPr/>
                    </a:p>
                  </a:txBody>
                  <a:tcPr marT="91425" marB="91425" marR="91425" marL="91425" anchor="ctr"/>
                </a:tc>
                <a:tc>
                  <a:txBody>
                    <a:bodyPr/>
                    <a:lstStyle/>
                    <a:p>
                      <a:pPr indent="0" lvl="0" marL="0" rtl="0" algn="ctr">
                        <a:spcBef>
                          <a:spcPts val="0"/>
                        </a:spcBef>
                        <a:spcAft>
                          <a:spcPts val="0"/>
                        </a:spcAft>
                        <a:buNone/>
                      </a:pPr>
                      <a:r>
                        <a:rPr lang="zh-TW"/>
                        <a:t>1</a:t>
                      </a:r>
                      <a:endParaRPr/>
                    </a:p>
                  </a:txBody>
                  <a:tcPr marT="91425" marB="91425" marR="91425" marL="91425" anchor="ctr"/>
                </a:tc>
                <a:tc>
                  <a:txBody>
                    <a:bodyPr/>
                    <a:lstStyle/>
                    <a:p>
                      <a:pPr indent="0" lvl="0" marL="0" rtl="0" algn="ctr">
                        <a:spcBef>
                          <a:spcPts val="0"/>
                        </a:spcBef>
                        <a:spcAft>
                          <a:spcPts val="0"/>
                        </a:spcAft>
                        <a:buNone/>
                      </a:pPr>
                      <a:r>
                        <a:rPr lang="zh-TW"/>
                        <a:t>3</a:t>
                      </a:r>
                      <a:endParaRPr/>
                    </a:p>
                  </a:txBody>
                  <a:tcPr marT="91425" marB="91425" marR="91425" marL="91425" anchor="ctr"/>
                </a:tc>
                <a:tc>
                  <a:txBody>
                    <a:bodyPr/>
                    <a:lstStyle/>
                    <a:p>
                      <a:pPr indent="0" lvl="0" marL="0" rtl="0" algn="ctr">
                        <a:spcBef>
                          <a:spcPts val="0"/>
                        </a:spcBef>
                        <a:spcAft>
                          <a:spcPts val="0"/>
                        </a:spcAft>
                        <a:buNone/>
                      </a:pPr>
                      <a:r>
                        <a:rPr lang="zh-TW"/>
                        <a:t>0</a:t>
                      </a:r>
                      <a:endParaRPr/>
                    </a:p>
                  </a:txBody>
                  <a:tcPr marT="91425" marB="91425" marR="91425" marL="91425" anchor="ctr"/>
                </a:tc>
                <a:tc>
                  <a:txBody>
                    <a:bodyPr/>
                    <a:lstStyle/>
                    <a:p>
                      <a:pPr indent="0" lvl="0" marL="0" rtl="0" algn="ctr">
                        <a:spcBef>
                          <a:spcPts val="0"/>
                        </a:spcBef>
                        <a:spcAft>
                          <a:spcPts val="0"/>
                        </a:spcAft>
                        <a:buNone/>
                      </a:pPr>
                      <a:r>
                        <a:rPr lang="zh-TW"/>
                        <a:t>2</a:t>
                      </a:r>
                      <a:endParaRPr/>
                    </a:p>
                  </a:txBody>
                  <a:tcPr marT="91425" marB="91425" marR="91425" marL="91425" anchor="ctr"/>
                </a:tc>
                <a:tc>
                  <a:txBody>
                    <a:bodyPr/>
                    <a:lstStyle/>
                    <a:p>
                      <a:pPr indent="0" lvl="0" marL="0" rtl="0" algn="ctr">
                        <a:spcBef>
                          <a:spcPts val="0"/>
                        </a:spcBef>
                        <a:spcAft>
                          <a:spcPts val="0"/>
                        </a:spcAft>
                        <a:buNone/>
                      </a:pPr>
                      <a:r>
                        <a:rPr lang="zh-TW"/>
                        <a:t>6</a:t>
                      </a:r>
                      <a:endParaRPr/>
                    </a:p>
                  </a:txBody>
                  <a:tcPr marT="91425" marB="91425" marR="91425" marL="91425" anchor="ctr"/>
                </a:tc>
              </a:tr>
              <a:tr h="381000">
                <a:tc>
                  <a:txBody>
                    <a:bodyPr/>
                    <a:lstStyle/>
                    <a:p>
                      <a:pPr indent="0" lvl="0" marL="0" rtl="0" algn="ctr">
                        <a:spcBef>
                          <a:spcPts val="0"/>
                        </a:spcBef>
                        <a:spcAft>
                          <a:spcPts val="0"/>
                        </a:spcAft>
                        <a:buNone/>
                      </a:pPr>
                      <a:r>
                        <a:rPr lang="zh-TW"/>
                        <a:t>單一事件損失</a:t>
                      </a:r>
                      <a:endParaRPr/>
                    </a:p>
                  </a:txBody>
                  <a:tcPr marT="91425" marB="91425" marR="91425" marL="91425" anchor="ctr"/>
                </a:tc>
                <a:tc>
                  <a:txBody>
                    <a:bodyPr/>
                    <a:lstStyle/>
                    <a:p>
                      <a:pPr indent="0" lvl="0" marL="0" rtl="0" algn="ctr">
                        <a:spcBef>
                          <a:spcPts val="0"/>
                        </a:spcBef>
                        <a:spcAft>
                          <a:spcPts val="0"/>
                        </a:spcAft>
                        <a:buNone/>
                      </a:pPr>
                      <a:r>
                        <a:rPr lang="zh-TW"/>
                        <a:t>4</a:t>
                      </a:r>
                      <a:endParaRPr/>
                    </a:p>
                  </a:txBody>
                  <a:tcPr marT="91425" marB="91425" marR="91425" marL="91425" anchor="ctr"/>
                </a:tc>
                <a:tc>
                  <a:txBody>
                    <a:bodyPr/>
                    <a:lstStyle/>
                    <a:p>
                      <a:pPr indent="0" lvl="0" marL="0" rtl="0" algn="ctr">
                        <a:spcBef>
                          <a:spcPts val="0"/>
                        </a:spcBef>
                        <a:spcAft>
                          <a:spcPts val="0"/>
                        </a:spcAft>
                        <a:buNone/>
                      </a:pPr>
                      <a:r>
                        <a:rPr lang="zh-TW"/>
                        <a:t>35</a:t>
                      </a:r>
                      <a:endParaRPr/>
                    </a:p>
                  </a:txBody>
                  <a:tcPr marT="91425" marB="91425" marR="91425" marL="91425" anchor="ctr">
                    <a:solidFill>
                      <a:srgbClr val="C9DAF8"/>
                    </a:solidFill>
                  </a:tcPr>
                </a:tc>
                <a:tc>
                  <a:txBody>
                    <a:bodyPr/>
                    <a:lstStyle/>
                    <a:p>
                      <a:pPr indent="0" lvl="0" marL="0" rtl="0" algn="ctr">
                        <a:spcBef>
                          <a:spcPts val="0"/>
                        </a:spcBef>
                        <a:spcAft>
                          <a:spcPts val="0"/>
                        </a:spcAft>
                        <a:buNone/>
                      </a:pPr>
                      <a:r>
                        <a:rPr lang="zh-TW"/>
                        <a:t>3</a:t>
                      </a:r>
                      <a:endParaRPr/>
                    </a:p>
                  </a:txBody>
                  <a:tcPr marT="91425" marB="91425" marR="91425" marL="91425" anchor="ctr"/>
                </a:tc>
                <a:tc>
                  <a:txBody>
                    <a:bodyPr/>
                    <a:lstStyle/>
                    <a:p>
                      <a:pPr indent="0" lvl="0" marL="0" rtl="0" algn="ctr">
                        <a:spcBef>
                          <a:spcPts val="0"/>
                        </a:spcBef>
                        <a:spcAft>
                          <a:spcPts val="0"/>
                        </a:spcAft>
                        <a:buNone/>
                      </a:pPr>
                      <a:r>
                        <a:rPr lang="zh-TW"/>
                        <a:t>49</a:t>
                      </a:r>
                      <a:endParaRPr/>
                    </a:p>
                  </a:txBody>
                  <a:tcPr marT="91425" marB="91425" marR="91425" marL="91425" anchor="ctr">
                    <a:solidFill>
                      <a:srgbClr val="F4CCCC"/>
                    </a:solidFill>
                  </a:tcPr>
                </a:tc>
                <a:tc>
                  <a:txBody>
                    <a:bodyPr/>
                    <a:lstStyle/>
                    <a:p>
                      <a:pPr indent="0" lvl="0" marL="0" rtl="0" algn="ctr">
                        <a:spcBef>
                          <a:spcPts val="0"/>
                        </a:spcBef>
                        <a:spcAft>
                          <a:spcPts val="0"/>
                        </a:spcAft>
                        <a:buNone/>
                      </a:pPr>
                      <a:r>
                        <a:rPr lang="zh-TW"/>
                        <a:t>91</a:t>
                      </a:r>
                      <a:endParaRPr/>
                    </a:p>
                  </a:txBody>
                  <a:tcPr marT="91425" marB="91425" marR="91425" marL="91425" anchor="ctr"/>
                </a:tc>
              </a:tr>
              <a:tr h="381000">
                <a:tc>
                  <a:txBody>
                    <a:bodyPr/>
                    <a:lstStyle/>
                    <a:p>
                      <a:pPr indent="0" lvl="0" marL="0" rtl="0" algn="ctr">
                        <a:spcBef>
                          <a:spcPts val="0"/>
                        </a:spcBef>
                        <a:spcAft>
                          <a:spcPts val="0"/>
                        </a:spcAft>
                        <a:buNone/>
                      </a:pPr>
                      <a:r>
                        <a:t/>
                      </a:r>
                      <a:endParaRPr/>
                    </a:p>
                  </a:txBody>
                  <a:tcPr marT="91425" marB="91425" marR="91425" marL="91425" anchor="ctr"/>
                </a:tc>
                <a:tc>
                  <a:txBody>
                    <a:bodyPr/>
                    <a:lstStyle/>
                    <a:p>
                      <a:pPr indent="0" lvl="0" marL="0" rtl="0" algn="ctr">
                        <a:spcBef>
                          <a:spcPts val="0"/>
                        </a:spcBef>
                        <a:spcAft>
                          <a:spcPts val="0"/>
                        </a:spcAft>
                        <a:buNone/>
                      </a:pPr>
                      <a:r>
                        <a:rPr lang="zh-TW"/>
                        <a:t>21</a:t>
                      </a:r>
                      <a:endParaRPr/>
                    </a:p>
                  </a:txBody>
                  <a:tcPr marT="91425" marB="91425" marR="91425" marL="91425" anchor="ctr"/>
                </a:tc>
                <a:tc>
                  <a:txBody>
                    <a:bodyPr/>
                    <a:lstStyle/>
                    <a:p>
                      <a:pPr indent="0" lvl="0" marL="0" rtl="0" algn="ctr">
                        <a:spcBef>
                          <a:spcPts val="0"/>
                        </a:spcBef>
                        <a:spcAft>
                          <a:spcPts val="0"/>
                        </a:spcAft>
                        <a:buNone/>
                      </a:pPr>
                      <a:r>
                        <a:rPr lang="zh-TW"/>
                        <a:t>61</a:t>
                      </a:r>
                      <a:endParaRPr/>
                    </a:p>
                  </a:txBody>
                  <a:tcPr marT="91425" marB="91425" marR="91425" marL="91425" anchor="ctr"/>
                </a:tc>
                <a:tc>
                  <a:txBody>
                    <a:bodyPr/>
                    <a:lstStyle/>
                    <a:p>
                      <a:pPr indent="0" lvl="0" marL="0" rtl="0" algn="ctr">
                        <a:spcBef>
                          <a:spcPts val="0"/>
                        </a:spcBef>
                        <a:spcAft>
                          <a:spcPts val="0"/>
                        </a:spcAft>
                        <a:buNone/>
                      </a:pPr>
                      <a:r>
                        <a:rPr lang="zh-TW"/>
                        <a:t>16</a:t>
                      </a:r>
                      <a:endParaRPr/>
                    </a:p>
                  </a:txBody>
                  <a:tcPr marT="91425" marB="91425" marR="91425" marL="91425" anchor="ctr"/>
                </a:tc>
                <a:tc>
                  <a:txBody>
                    <a:bodyPr/>
                    <a:lstStyle/>
                    <a:p>
                      <a:pPr indent="0" lvl="0" marL="0" rtl="0" algn="ctr">
                        <a:spcBef>
                          <a:spcPts val="0"/>
                        </a:spcBef>
                        <a:spcAft>
                          <a:spcPts val="0"/>
                        </a:spcAft>
                        <a:buNone/>
                      </a:pPr>
                      <a:r>
                        <a:rPr lang="zh-TW"/>
                        <a:t>60</a:t>
                      </a:r>
                      <a:endParaRPr/>
                    </a:p>
                  </a:txBody>
                  <a:tcPr marT="91425" marB="91425" marR="91425" marL="91425" anchor="ctr"/>
                </a:tc>
                <a:tc>
                  <a:txBody>
                    <a:bodyPr/>
                    <a:lstStyle/>
                    <a:p>
                      <a:pPr indent="0" lvl="0" marL="0" rtl="0" algn="ctr">
                        <a:spcBef>
                          <a:spcPts val="0"/>
                        </a:spcBef>
                        <a:spcAft>
                          <a:spcPts val="0"/>
                        </a:spcAft>
                        <a:buNone/>
                      </a:pPr>
                      <a:r>
                        <a:rPr lang="zh-TW"/>
                        <a:t>158</a:t>
                      </a:r>
                      <a:endParaRPr/>
                    </a:p>
                  </a:txBody>
                  <a:tcPr marT="91425" marB="91425" marR="91425" marL="91425"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Att/Par由8.17上升到8.5 臨界債息率(%)</a:t>
            </a:r>
            <a:endParaRPr/>
          </a:p>
        </p:txBody>
      </p:sp>
      <p:sp>
        <p:nvSpPr>
          <p:cNvPr id="359" name="Google Shape;359;p51"/>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調整項目為提高觸發門檻</a:t>
            </a:r>
            <a:endParaRPr/>
          </a:p>
          <a:p>
            <a:pPr indent="0" lvl="0" marL="0" rtl="0" algn="l">
              <a:spcBef>
                <a:spcPts val="1200"/>
              </a:spcBef>
              <a:spcAft>
                <a:spcPts val="1200"/>
              </a:spcAft>
              <a:buNone/>
            </a:pPr>
            <a:r>
              <a:t/>
            </a:r>
            <a:endParaRPr/>
          </a:p>
        </p:txBody>
      </p:sp>
      <p:graphicFrame>
        <p:nvGraphicFramePr>
          <p:cNvPr id="360" name="Google Shape;360;p51"/>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6.25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2.68</a:t>
                      </a:r>
                      <a:endParaRPr/>
                    </a:p>
                  </a:txBody>
                  <a:tcPr marT="91425" marB="91425" marR="91425" marL="91425" anchor="ctr"/>
                </a:tc>
                <a:tc>
                  <a:txBody>
                    <a:bodyPr/>
                    <a:lstStyle/>
                    <a:p>
                      <a:pPr indent="0" lvl="0" marL="0" rtl="0" algn="ctr">
                        <a:spcBef>
                          <a:spcPts val="0"/>
                        </a:spcBef>
                        <a:spcAft>
                          <a:spcPts val="0"/>
                        </a:spcAft>
                        <a:buNone/>
                      </a:pPr>
                      <a:r>
                        <a:rPr lang="zh-TW"/>
                        <a:t>5.59</a:t>
                      </a:r>
                      <a:endParaRPr/>
                    </a:p>
                  </a:txBody>
                  <a:tcPr marT="91425" marB="91425" marR="91425" marL="91425" anchor="ctr"/>
                </a:tc>
                <a:tc>
                  <a:txBody>
                    <a:bodyPr/>
                    <a:lstStyle/>
                    <a:p>
                      <a:pPr indent="0" lvl="0" marL="0" rtl="0" algn="ctr">
                        <a:spcBef>
                          <a:spcPts val="0"/>
                        </a:spcBef>
                        <a:spcAft>
                          <a:spcPts val="0"/>
                        </a:spcAft>
                        <a:buNone/>
                      </a:pPr>
                      <a:r>
                        <a:rPr lang="zh-TW"/>
                        <a:t>3.84</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6.25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2.66</a:t>
                      </a:r>
                      <a:endParaRPr/>
                    </a:p>
                  </a:txBody>
                  <a:tcPr marT="91425" marB="91425" marR="91425" marL="91425" anchor="ctr"/>
                </a:tc>
                <a:tc>
                  <a:txBody>
                    <a:bodyPr/>
                    <a:lstStyle/>
                    <a:p>
                      <a:pPr indent="0" lvl="0" marL="0" rtl="0" algn="ctr">
                        <a:spcBef>
                          <a:spcPts val="0"/>
                        </a:spcBef>
                        <a:spcAft>
                          <a:spcPts val="0"/>
                        </a:spcAft>
                        <a:buNone/>
                      </a:pPr>
                      <a:r>
                        <a:rPr lang="zh-TW"/>
                        <a:t>5.59</a:t>
                      </a:r>
                      <a:endParaRPr/>
                    </a:p>
                  </a:txBody>
                  <a:tcPr marT="91425" marB="91425" marR="91425" marL="91425" anchor="ctr"/>
                </a:tc>
                <a:tc>
                  <a:txBody>
                    <a:bodyPr/>
                    <a:lstStyle/>
                    <a:p>
                      <a:pPr indent="0" lvl="0" marL="0" rtl="0" algn="ctr">
                        <a:spcBef>
                          <a:spcPts val="0"/>
                        </a:spcBef>
                        <a:spcAft>
                          <a:spcPts val="0"/>
                        </a:spcAft>
                        <a:buNone/>
                      </a:pPr>
                      <a:r>
                        <a:rPr lang="zh-TW"/>
                        <a:t>3.82</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6.71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1.90</a:t>
                      </a:r>
                      <a:endParaRPr/>
                    </a:p>
                  </a:txBody>
                  <a:tcPr marT="91425" marB="91425" marR="91425" marL="91425" anchor="ctr"/>
                </a:tc>
                <a:tc>
                  <a:txBody>
                    <a:bodyPr/>
                    <a:lstStyle/>
                    <a:p>
                      <a:pPr indent="0" lvl="0" marL="0" rtl="0" algn="ctr">
                        <a:spcBef>
                          <a:spcPts val="0"/>
                        </a:spcBef>
                        <a:spcAft>
                          <a:spcPts val="0"/>
                        </a:spcAft>
                        <a:buNone/>
                      </a:pPr>
                      <a:r>
                        <a:rPr lang="zh-TW"/>
                        <a:t>5.84</a:t>
                      </a:r>
                      <a:endParaRPr/>
                    </a:p>
                  </a:txBody>
                  <a:tcPr marT="91425" marB="91425" marR="91425" marL="91425" anchor="ctr"/>
                </a:tc>
                <a:tc>
                  <a:txBody>
                    <a:bodyPr/>
                    <a:lstStyle/>
                    <a:p>
                      <a:pPr indent="0" lvl="0" marL="0" rtl="0" algn="ctr">
                        <a:spcBef>
                          <a:spcPts val="0"/>
                        </a:spcBef>
                        <a:spcAft>
                          <a:spcPts val="0"/>
                        </a:spcAft>
                        <a:buNone/>
                      </a:pPr>
                      <a:r>
                        <a:rPr lang="zh-TW"/>
                        <a:t>3.86</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6.71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1</a:t>
                      </a:r>
                      <a:r>
                        <a:rPr lang="zh-TW"/>
                        <a:t>.90</a:t>
                      </a:r>
                      <a:endParaRPr/>
                    </a:p>
                  </a:txBody>
                  <a:tcPr marT="91425" marB="91425" marR="91425" marL="91425" anchor="ctr"/>
                </a:tc>
                <a:tc>
                  <a:txBody>
                    <a:bodyPr/>
                    <a:lstStyle/>
                    <a:p>
                      <a:pPr indent="0" lvl="0" marL="0" rtl="0" algn="ctr">
                        <a:spcBef>
                          <a:spcPts val="0"/>
                        </a:spcBef>
                        <a:spcAft>
                          <a:spcPts val="0"/>
                        </a:spcAft>
                        <a:buNone/>
                      </a:pPr>
                      <a:r>
                        <a:rPr lang="zh-TW"/>
                        <a:t>5.83</a:t>
                      </a:r>
                      <a:endParaRPr/>
                    </a:p>
                  </a:txBody>
                  <a:tcPr marT="91425" marB="91425" marR="91425" marL="91425" anchor="ctr"/>
                </a:tc>
                <a:tc>
                  <a:txBody>
                    <a:bodyPr/>
                    <a:lstStyle/>
                    <a:p>
                      <a:pPr indent="0" lvl="0" marL="0" rtl="0" algn="ctr">
                        <a:spcBef>
                          <a:spcPts val="0"/>
                        </a:spcBef>
                        <a:spcAft>
                          <a:spcPts val="0"/>
                        </a:spcAft>
                        <a:buNone/>
                      </a:pPr>
                      <a:r>
                        <a:rPr lang="zh-TW"/>
                        <a:t>3.85</a:t>
                      </a:r>
                      <a:endParaRPr/>
                    </a:p>
                  </a:txBody>
                  <a:tcPr marT="91425" marB="91425" marR="91425" marL="91425"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巨災債券</a:t>
            </a:r>
            <a:endParaRPr/>
          </a:p>
        </p:txBody>
      </p:sp>
      <p:pic>
        <p:nvPicPr>
          <p:cNvPr descr="一張含有 文字, 字型, 圖表, 螢幕擷取畫面 的圖片&#10;&#10;自動產生的描述" id="106" name="Google Shape;106;p16"/>
          <p:cNvPicPr preferRelativeResize="0"/>
          <p:nvPr/>
        </p:nvPicPr>
        <p:blipFill rotWithShape="1">
          <a:blip r:embed="rId3">
            <a:alphaModFix/>
          </a:blip>
          <a:srcRect b="0" l="0" r="0" t="0"/>
          <a:stretch/>
        </p:blipFill>
        <p:spPr>
          <a:xfrm>
            <a:off x="1727662" y="1790912"/>
            <a:ext cx="5688682" cy="28370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Att/Par由8.17上升到8.5</a:t>
            </a:r>
            <a:r>
              <a:rPr lang="zh-TW"/>
              <a:t> </a:t>
            </a:r>
            <a:r>
              <a:rPr lang="zh-TW"/>
              <a:t>債息率變化(%)</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6" name="Google Shape;366;p52"/>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rPr lang="zh-TW"/>
              <a:t>觸發門檻上升，公司較不容易獲得注資，升高公司債債權人遭遇破產違約的風險，降低債權人意願</a:t>
            </a:r>
            <a:br>
              <a:rPr lang="zh-TW"/>
            </a:br>
            <a:r>
              <a:rPr lang="zh-TW"/>
              <a:t>而較高的觸發門檻代表注資不會給予債權人太多價值，而是真正保護公司避免破產，</a:t>
            </a:r>
            <a:br>
              <a:rPr lang="zh-TW"/>
            </a:br>
            <a:r>
              <a:rPr lang="zh-TW"/>
              <a:t>因此股東發行意願上升</a:t>
            </a:r>
            <a:endParaRPr/>
          </a:p>
        </p:txBody>
      </p:sp>
      <p:graphicFrame>
        <p:nvGraphicFramePr>
          <p:cNvPr id="367" name="Google Shape;367;p52"/>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+0.87</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-5.73</a:t>
                      </a:r>
                      <a:endParaRPr/>
                    </a:p>
                  </a:txBody>
                  <a:tcPr marT="91425" marB="91425" marR="91425" marL="91425" anchor="ctr"/>
                </a:tc>
                <a:tc>
                  <a:txBody>
                    <a:bodyPr/>
                    <a:lstStyle/>
                    <a:p>
                      <a:pPr indent="0" lvl="0" marL="0" rtl="0" algn="ctr">
                        <a:spcBef>
                          <a:spcPts val="0"/>
                        </a:spcBef>
                        <a:spcAft>
                          <a:spcPts val="0"/>
                        </a:spcAft>
                        <a:buNone/>
                      </a:pPr>
                      <a:r>
                        <a:rPr lang="zh-TW"/>
                        <a:t>-0.31</a:t>
                      </a:r>
                      <a:endParaRPr/>
                    </a:p>
                  </a:txBody>
                  <a:tcPr marT="91425" marB="91425" marR="91425" marL="91425" anchor="ctr"/>
                </a:tc>
                <a:tc>
                  <a:txBody>
                    <a:bodyPr/>
                    <a:lstStyle/>
                    <a:p>
                      <a:pPr indent="0" lvl="0" marL="0" rtl="0" algn="ctr">
                        <a:spcBef>
                          <a:spcPts val="0"/>
                        </a:spcBef>
                        <a:spcAft>
                          <a:spcPts val="0"/>
                        </a:spcAft>
                        <a:buNone/>
                      </a:pPr>
                      <a:r>
                        <a:rPr lang="zh-TW"/>
                        <a:t>&lt;</a:t>
                      </a:r>
                      <a:r>
                        <a:rPr lang="zh-TW"/>
                        <a:t>0.00</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+0.88</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-5.72</a:t>
                      </a:r>
                      <a:endParaRPr/>
                    </a:p>
                  </a:txBody>
                  <a:tcPr marT="91425" marB="91425" marR="91425" marL="91425" anchor="ctr"/>
                </a:tc>
                <a:tc>
                  <a:txBody>
                    <a:bodyPr/>
                    <a:lstStyle/>
                    <a:p>
                      <a:pPr indent="0" lvl="0" marL="0" rtl="0" algn="ctr">
                        <a:spcBef>
                          <a:spcPts val="0"/>
                        </a:spcBef>
                        <a:spcAft>
                          <a:spcPts val="0"/>
                        </a:spcAft>
                        <a:buNone/>
                      </a:pPr>
                      <a:r>
                        <a:rPr lang="zh-TW"/>
                        <a:t>-0.34</a:t>
                      </a:r>
                      <a:endParaRPr/>
                    </a:p>
                  </a:txBody>
                  <a:tcPr marT="91425" marB="91425" marR="91425" marL="91425" anchor="ctr"/>
                </a:tc>
                <a:tc>
                  <a:txBody>
                    <a:bodyPr/>
                    <a:lstStyle/>
                    <a:p>
                      <a:pPr indent="0" lvl="0" marL="0" rtl="0" algn="ctr">
                        <a:spcBef>
                          <a:spcPts val="0"/>
                        </a:spcBef>
                        <a:spcAft>
                          <a:spcPts val="0"/>
                        </a:spcAft>
                        <a:buNone/>
                      </a:pPr>
                      <a:r>
                        <a:rPr lang="zh-TW"/>
                        <a:t>&lt;</a:t>
                      </a:r>
                      <a:r>
                        <a:rPr lang="zh-TW"/>
                        <a:t>0.00</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+0.90</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-5.81</a:t>
                      </a:r>
                      <a:endParaRPr/>
                    </a:p>
                  </a:txBody>
                  <a:tcPr marT="91425" marB="91425" marR="91425" marL="91425" anchor="ctr"/>
                </a:tc>
                <a:tc>
                  <a:txBody>
                    <a:bodyPr/>
                    <a:lstStyle/>
                    <a:p>
                      <a:pPr indent="0" lvl="0" marL="0" rtl="0" algn="ctr">
                        <a:spcBef>
                          <a:spcPts val="0"/>
                        </a:spcBef>
                        <a:spcAft>
                          <a:spcPts val="0"/>
                        </a:spcAft>
                        <a:buNone/>
                      </a:pPr>
                      <a:r>
                        <a:rPr lang="zh-TW"/>
                        <a:t>-0.31</a:t>
                      </a:r>
                      <a:endParaRPr/>
                    </a:p>
                  </a:txBody>
                  <a:tcPr marT="91425" marB="91425" marR="91425" marL="91425" anchor="ctr"/>
                </a:tc>
                <a:tc>
                  <a:txBody>
                    <a:bodyPr/>
                    <a:lstStyle/>
                    <a:p>
                      <a:pPr indent="0" lvl="0" marL="0" rtl="0" algn="ctr">
                        <a:spcBef>
                          <a:spcPts val="0"/>
                        </a:spcBef>
                        <a:spcAft>
                          <a:spcPts val="0"/>
                        </a:spcAft>
                        <a:buNone/>
                      </a:pPr>
                      <a:r>
                        <a:rPr lang="zh-TW"/>
                        <a:t>≈0.00</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+0.90</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-5.79</a:t>
                      </a:r>
                      <a:endParaRPr/>
                    </a:p>
                  </a:txBody>
                  <a:tcPr marT="91425" marB="91425" marR="91425" marL="91425" anchor="ctr"/>
                </a:tc>
                <a:tc>
                  <a:txBody>
                    <a:bodyPr/>
                    <a:lstStyle/>
                    <a:p>
                      <a:pPr indent="0" lvl="0" marL="0" rtl="0" algn="ctr">
                        <a:spcBef>
                          <a:spcPts val="0"/>
                        </a:spcBef>
                        <a:spcAft>
                          <a:spcPts val="0"/>
                        </a:spcAft>
                        <a:buNone/>
                      </a:pPr>
                      <a:r>
                        <a:rPr lang="zh-TW"/>
                        <a:t>-0.32</a:t>
                      </a:r>
                      <a:endParaRPr/>
                    </a:p>
                  </a:txBody>
                  <a:tcPr marT="91425" marB="91425" marR="91425" marL="91425" anchor="ctr"/>
                </a:tc>
                <a:tc>
                  <a:txBody>
                    <a:bodyPr/>
                    <a:lstStyle/>
                    <a:p>
                      <a:pPr indent="0" lvl="0" marL="0" rtl="0" algn="ctr">
                        <a:spcBef>
                          <a:spcPts val="0"/>
                        </a:spcBef>
                        <a:spcAft>
                          <a:spcPts val="0"/>
                        </a:spcAft>
                        <a:buNone/>
                      </a:pPr>
                      <a:r>
                        <a:rPr lang="zh-TW"/>
                        <a:t>≈0.00</a:t>
                      </a:r>
                      <a:endParaRPr/>
                    </a:p>
                  </a:txBody>
                  <a:tcPr marT="91425" marB="91425" marR="91425" marL="91425" anchor="ct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Att/Par由8.17上升到8.5 交易區間(%)</a:t>
            </a:r>
            <a:endParaRPr/>
          </a:p>
          <a:p>
            <a:pPr indent="0" lvl="0" marL="0" rtl="0" algn="l">
              <a:spcBef>
                <a:spcPts val="0"/>
              </a:spcBef>
              <a:spcAft>
                <a:spcPts val="0"/>
              </a:spcAft>
              <a:buNone/>
            </a:pPr>
            <a:r>
              <a:t/>
            </a:r>
            <a:endParaRPr/>
          </a:p>
        </p:txBody>
      </p:sp>
      <p:sp>
        <p:nvSpPr>
          <p:cNvPr id="373" name="Google Shape;373;p53"/>
          <p:cNvSpPr txBox="1"/>
          <p:nvPr>
            <p:ph idx="1" type="body"/>
          </p:nvPr>
        </p:nvSpPr>
        <p:spPr>
          <a:xfrm>
            <a:off x="796475"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1200"/>
              </a:spcAft>
              <a:buNone/>
            </a:pPr>
            <a:r>
              <a:rPr lang="zh-TW"/>
              <a:t>站在公司觀點，選擇損失起賠會搭配單一事件，選擇產業指數時年度累積和單一事件沒有明顯差異</a:t>
            </a:r>
            <a:br>
              <a:rPr lang="zh-TW"/>
            </a:br>
            <a:r>
              <a:rPr lang="zh-TW"/>
              <a:t>選擇年度累積or單一事件皆會搭配產業指數</a:t>
            </a:r>
            <a:br>
              <a:rPr lang="zh-TW"/>
            </a:br>
            <a:r>
              <a:rPr lang="zh-TW"/>
              <a:t>對應Att/Par&lt;14組別，年度累積型會選擇產業指數</a:t>
            </a:r>
            <a:br>
              <a:rPr lang="zh-TW"/>
            </a:br>
            <a:r>
              <a:rPr lang="zh-TW"/>
              <a:t>而無法對應出單一事件型會選擇損失起賠的趨勢</a:t>
            </a:r>
            <a:endParaRPr/>
          </a:p>
        </p:txBody>
      </p:sp>
      <p:graphicFrame>
        <p:nvGraphicFramePr>
          <p:cNvPr id="374" name="Google Shape;374;p53"/>
          <p:cNvGraphicFramePr/>
          <p:nvPr/>
        </p:nvGraphicFramePr>
        <p:xfrm>
          <a:off x="364588" y="1867700"/>
          <a:ext cx="3000000" cy="3000000"/>
        </p:xfrm>
        <a:graphic>
          <a:graphicData uri="http://schemas.openxmlformats.org/drawingml/2006/table">
            <a:tbl>
              <a:tblPr>
                <a:noFill/>
                <a:tableStyleId>{76B12C9D-F944-440F-ABB9-D0C8275754EB}</a:tableStyleId>
              </a:tblPr>
              <a:tblGrid>
                <a:gridCol w="1390225"/>
                <a:gridCol w="766300"/>
                <a:gridCol w="1078250"/>
                <a:gridCol w="807325"/>
              </a:tblGrid>
              <a:tr h="486450">
                <a:tc>
                  <a:txBody>
                    <a:bodyPr/>
                    <a:lstStyle/>
                    <a:p>
                      <a:pPr indent="0" lvl="0" marL="0" rtl="0" algn="ctr">
                        <a:spcBef>
                          <a:spcPts val="0"/>
                        </a:spcBef>
                        <a:spcAft>
                          <a:spcPts val="0"/>
                        </a:spcAft>
                        <a:buNone/>
                      </a:pPr>
                      <a:r>
                        <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股東(E)</a:t>
                      </a:r>
                      <a:endParaRPr sz="1000"/>
                    </a:p>
                  </a:txBody>
                  <a:tcPr marT="91425" marB="91425" marR="91425" marL="91425"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公司債債權人(D)</a:t>
                      </a:r>
                      <a:endParaRPr sz="10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公司(E+D)</a:t>
                      </a:r>
                      <a:endParaRPr sz="1000"/>
                    </a:p>
                  </a:txBody>
                  <a:tcPr marT="91425" marB="91425" marR="91425" marL="91425" anchor="ctr">
                    <a:lnB cap="flat" cmpd="sng" w="9525">
                      <a:solidFill>
                        <a:srgbClr val="9E9E9E"/>
                      </a:solidFill>
                      <a:prstDash val="solid"/>
                      <a:round/>
                      <a:headEnd len="sm" w="sm" type="none"/>
                      <a:tailEnd len="sm" w="sm" type="none"/>
                    </a:lnB>
                  </a:tcPr>
                </a:tc>
              </a:tr>
              <a:tr h="457600">
                <a:tc>
                  <a:txBody>
                    <a:bodyPr/>
                    <a:lstStyle/>
                    <a:p>
                      <a:pPr indent="0" lvl="0" marL="0" rtl="0" algn="ctr">
                        <a:spcBef>
                          <a:spcPts val="0"/>
                        </a:spcBef>
                        <a:spcAft>
                          <a:spcPts val="0"/>
                        </a:spcAft>
                        <a:buNone/>
                      </a:pPr>
                      <a:r>
                        <a:rPr lang="zh-TW" sz="1000"/>
                        <a:t>損失起賠&amp;年度累積</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2.41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-1.16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1.75</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7600">
                <a:tc>
                  <a:txBody>
                    <a:bodyPr/>
                    <a:lstStyle/>
                    <a:p>
                      <a:pPr indent="0" lvl="0" marL="0" rtl="0" algn="ctr">
                        <a:spcBef>
                          <a:spcPts val="0"/>
                        </a:spcBef>
                        <a:spcAft>
                          <a:spcPts val="0"/>
                        </a:spcAft>
                        <a:buNone/>
                      </a:pPr>
                      <a:r>
                        <a:rPr lang="zh-TW" sz="1000"/>
                        <a:t>損失起賠&amp;單一事件</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2.43</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-1.16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1.77</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7600">
                <a:tc>
                  <a:txBody>
                    <a:bodyPr/>
                    <a:lstStyle/>
                    <a:p>
                      <a:pPr indent="0" lvl="0" marL="0" rtl="0" algn="ctr">
                        <a:spcBef>
                          <a:spcPts val="0"/>
                        </a:spcBef>
                        <a:spcAft>
                          <a:spcPts val="0"/>
                        </a:spcAft>
                        <a:buNone/>
                      </a:pPr>
                      <a:r>
                        <a:rPr lang="zh-TW" sz="1000"/>
                        <a:t>產業指數&amp;年度累積</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2.85</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-1.96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1.98</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7600">
                <a:tc>
                  <a:txBody>
                    <a:bodyPr/>
                    <a:lstStyle/>
                    <a:p>
                      <a:pPr indent="0" lvl="0" marL="0" rtl="0" algn="ctr">
                        <a:spcBef>
                          <a:spcPts val="0"/>
                        </a:spcBef>
                        <a:spcAft>
                          <a:spcPts val="0"/>
                        </a:spcAft>
                        <a:buNone/>
                      </a:pPr>
                      <a:r>
                        <a:rPr lang="zh-TW" sz="1000"/>
                        <a:t>產業指數&amp;單一事件</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2.86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-1.95</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1.98</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75" name="Google Shape;375;p53"/>
          <p:cNvGraphicFramePr/>
          <p:nvPr/>
        </p:nvGraphicFramePr>
        <p:xfrm>
          <a:off x="4652675" y="1867688"/>
          <a:ext cx="3000000" cy="3000000"/>
        </p:xfrm>
        <a:graphic>
          <a:graphicData uri="http://schemas.openxmlformats.org/drawingml/2006/table">
            <a:tbl>
              <a:tblPr>
                <a:noFill/>
                <a:tableStyleId>{76B12C9D-F944-440F-ABB9-D0C8275754EB}</a:tableStyleId>
              </a:tblPr>
              <a:tblGrid>
                <a:gridCol w="789400"/>
                <a:gridCol w="741575"/>
                <a:gridCol w="741575"/>
                <a:gridCol w="741575"/>
                <a:gridCol w="741575"/>
                <a:gridCol w="557050"/>
              </a:tblGrid>
              <a:tr h="335225">
                <a:tc rowSpan="2">
                  <a:txBody>
                    <a:bodyPr/>
                    <a:lstStyle/>
                    <a:p>
                      <a:pPr indent="0" lvl="0" marL="0" rtl="0" algn="ctr">
                        <a:spcBef>
                          <a:spcPts val="0"/>
                        </a:spcBef>
                        <a:spcAft>
                          <a:spcPts val="0"/>
                        </a:spcAft>
                        <a:buNone/>
                      </a:pPr>
                      <a:r>
                        <a:t/>
                      </a:r>
                      <a:endParaRPr sz="1000"/>
                    </a:p>
                  </a:txBody>
                  <a:tcPr marT="91425" marB="91425" marR="91425" marL="91425" anchor="ctr">
                    <a:lnR cap="flat" cmpd="sng" w="9525">
                      <a:solidFill>
                        <a:srgbClr val="9E9E9E"/>
                      </a:solidFill>
                      <a:prstDash val="solid"/>
                      <a:round/>
                      <a:headEnd len="sm" w="sm" type="none"/>
                      <a:tailEnd len="sm" w="sm" type="none"/>
                    </a:lnR>
                  </a:tcPr>
                </a:tc>
                <a:tc gridSpan="2">
                  <a:txBody>
                    <a:bodyPr/>
                    <a:lstStyle/>
                    <a:p>
                      <a:pPr indent="0" lvl="0" marL="0" rtl="0" algn="ctr">
                        <a:spcBef>
                          <a:spcPts val="0"/>
                        </a:spcBef>
                        <a:spcAft>
                          <a:spcPts val="0"/>
                        </a:spcAft>
                        <a:buNone/>
                      </a:pPr>
                      <a:r>
                        <a:rPr lang="zh-TW" sz="1000"/>
                        <a:t>Att/Par&gt;14</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rtl="0" algn="ctr">
                        <a:spcBef>
                          <a:spcPts val="0"/>
                        </a:spcBef>
                        <a:spcAft>
                          <a:spcPts val="0"/>
                        </a:spcAft>
                        <a:buNone/>
                      </a:pPr>
                      <a:r>
                        <a:rPr lang="zh-TW" sz="1000"/>
                        <a:t>Att/Par&lt;14</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hMerge="1"/>
                <a:tc rowSpan="2">
                  <a:txBody>
                    <a:bodyPr/>
                    <a:lstStyle/>
                    <a:p>
                      <a:pPr indent="0" lvl="0" marL="0" rtl="0" algn="ctr">
                        <a:spcBef>
                          <a:spcPts val="0"/>
                        </a:spcBef>
                        <a:spcAft>
                          <a:spcPts val="0"/>
                        </a:spcAft>
                        <a:buNone/>
                      </a:pPr>
                      <a:r>
                        <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5425">
                <a:tc vMerge="1"/>
                <a:tc>
                  <a:txBody>
                    <a:bodyPr/>
                    <a:lstStyle/>
                    <a:p>
                      <a:pPr indent="0" lvl="0" marL="0" rtl="0" algn="ctr">
                        <a:spcBef>
                          <a:spcPts val="0"/>
                        </a:spcBef>
                        <a:spcAft>
                          <a:spcPts val="0"/>
                        </a:spcAft>
                        <a:buNone/>
                      </a:pPr>
                      <a:r>
                        <a:rPr lang="zh-TW" sz="1000"/>
                        <a:t>產業指數</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損失起賠</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產業指數</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損失起賠</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40275">
                <a:tc>
                  <a:txBody>
                    <a:bodyPr/>
                    <a:lstStyle/>
                    <a:p>
                      <a:pPr indent="0" lvl="0" marL="0" rtl="0" algn="ctr">
                        <a:spcBef>
                          <a:spcPts val="0"/>
                        </a:spcBef>
                        <a:spcAft>
                          <a:spcPts val="0"/>
                        </a:spcAft>
                        <a:buNone/>
                      </a:pPr>
                      <a:r>
                        <a:rPr lang="zh-TW" sz="1000"/>
                        <a:t>年度累積損失</a:t>
                      </a:r>
                      <a:endParaRPr sz="10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zh-TW" sz="1000"/>
                        <a:t>16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23</a:t>
                      </a:r>
                      <a:endParaRPr sz="1000">
                        <a:highlight>
                          <a:srgbClr val="E06666"/>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zh-TW" sz="1000"/>
                        <a:t>13</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zh-TW" sz="1000"/>
                        <a:t>9</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61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5425">
                <a:tc>
                  <a:txBody>
                    <a:bodyPr/>
                    <a:lstStyle/>
                    <a:p>
                      <a:pPr indent="0" lvl="0" marL="0" rtl="0" algn="ctr">
                        <a:spcBef>
                          <a:spcPts val="0"/>
                        </a:spcBef>
                        <a:spcAft>
                          <a:spcPts val="0"/>
                        </a:spcAft>
                        <a:buNone/>
                      </a:pPr>
                      <a:r>
                        <a:rPr lang="zh-TW" sz="1000"/>
                        <a:t>融合型</a:t>
                      </a:r>
                      <a:endParaRPr sz="10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zh-TW" sz="1000"/>
                        <a:t>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3</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0</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0275">
                <a:tc>
                  <a:txBody>
                    <a:bodyPr/>
                    <a:lstStyle/>
                    <a:p>
                      <a:pPr indent="0" lvl="0" marL="0" rtl="0" algn="ctr">
                        <a:spcBef>
                          <a:spcPts val="0"/>
                        </a:spcBef>
                        <a:spcAft>
                          <a:spcPts val="0"/>
                        </a:spcAft>
                        <a:buNone/>
                      </a:pPr>
                      <a:r>
                        <a:rPr lang="zh-TW" sz="1000"/>
                        <a:t>單一事件損失</a:t>
                      </a:r>
                      <a:endParaRPr sz="10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zh-TW" sz="1000"/>
                        <a:t>4</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35</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zh-TW" sz="1000"/>
                        <a:t>3</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49</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zh-TW" sz="1000"/>
                        <a:t>91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5425">
                <a:tc>
                  <a:txBody>
                    <a:bodyPr/>
                    <a:lstStyle/>
                    <a:p>
                      <a:pPr indent="0" lvl="0" marL="0" rtl="0" algn="ctr">
                        <a:spcBef>
                          <a:spcPts val="0"/>
                        </a:spcBef>
                        <a:spcAft>
                          <a:spcPts val="0"/>
                        </a:spcAft>
                        <a:buNone/>
                      </a:pPr>
                      <a:r>
                        <a:t/>
                      </a:r>
                      <a:endParaRPr sz="10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zh-TW" sz="1000"/>
                        <a:t>21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61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60</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158</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Att/Par由8.17上升到8.5 交易區間變化(%)</a:t>
            </a:r>
            <a:endParaRPr/>
          </a:p>
          <a:p>
            <a:pPr indent="0" lvl="0" marL="0" rtl="0" algn="l">
              <a:spcBef>
                <a:spcPts val="0"/>
              </a:spcBef>
              <a:spcAft>
                <a:spcPts val="0"/>
              </a:spcAft>
              <a:buNone/>
            </a:pPr>
            <a:r>
              <a:t/>
            </a:r>
            <a:endParaRPr/>
          </a:p>
        </p:txBody>
      </p:sp>
      <p:sp>
        <p:nvSpPr>
          <p:cNvPr id="381" name="Google Shape;381;p54"/>
          <p:cNvSpPr txBox="1"/>
          <p:nvPr>
            <p:ph idx="1" type="body"/>
          </p:nvPr>
        </p:nvSpPr>
        <p:spPr>
          <a:xfrm>
            <a:off x="796475"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1200"/>
              </a:spcAft>
              <a:buNone/>
            </a:pPr>
            <a:r>
              <a:rPr lang="zh-TW"/>
              <a:t>在Att/Par&lt;14組中，年度累積會偏向產業指數，而在</a:t>
            </a:r>
            <a:r>
              <a:rPr lang="zh-TW"/>
              <a:t>Att/Par&gt;14中年度累積則是偏向損失起賠</a:t>
            </a:r>
            <a:br>
              <a:rPr lang="zh-TW"/>
            </a:br>
            <a:r>
              <a:rPr lang="zh-TW"/>
              <a:t>以公司觀點交易區間變化觀察，損失起賠&amp;年度累積與產業指數&amp;年度累積變化相當</a:t>
            </a:r>
            <a:br>
              <a:rPr lang="zh-TW"/>
            </a:br>
            <a:r>
              <a:rPr lang="zh-TW"/>
              <a:t>無法觀察出</a:t>
            </a:r>
            <a:r>
              <a:rPr lang="zh-TW"/>
              <a:t>Att/Par&gt;14中年度累積偏向損失起賠的趨勢，可能因為8.17距離中位數太遠</a:t>
            </a:r>
            <a:endParaRPr/>
          </a:p>
        </p:txBody>
      </p:sp>
      <p:graphicFrame>
        <p:nvGraphicFramePr>
          <p:cNvPr id="382" name="Google Shape;382;p54"/>
          <p:cNvGraphicFramePr/>
          <p:nvPr/>
        </p:nvGraphicFramePr>
        <p:xfrm>
          <a:off x="364588" y="1867700"/>
          <a:ext cx="3000000" cy="3000000"/>
        </p:xfrm>
        <a:graphic>
          <a:graphicData uri="http://schemas.openxmlformats.org/drawingml/2006/table">
            <a:tbl>
              <a:tblPr>
                <a:noFill/>
                <a:tableStyleId>{76B12C9D-F944-440F-ABB9-D0C8275754EB}</a:tableStyleId>
              </a:tblPr>
              <a:tblGrid>
                <a:gridCol w="1390225"/>
                <a:gridCol w="766300"/>
                <a:gridCol w="1078250"/>
                <a:gridCol w="807325"/>
              </a:tblGrid>
              <a:tr h="486450">
                <a:tc>
                  <a:txBody>
                    <a:bodyPr/>
                    <a:lstStyle/>
                    <a:p>
                      <a:pPr indent="0" lvl="0" marL="0" rtl="0" algn="ctr">
                        <a:spcBef>
                          <a:spcPts val="0"/>
                        </a:spcBef>
                        <a:spcAft>
                          <a:spcPts val="0"/>
                        </a:spcAft>
                        <a:buNone/>
                      </a:pPr>
                      <a:r>
                        <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股東(E)</a:t>
                      </a:r>
                      <a:endParaRPr sz="1000"/>
                    </a:p>
                  </a:txBody>
                  <a:tcPr marT="91425" marB="91425" marR="91425" marL="91425"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公司債債權人(D)</a:t>
                      </a:r>
                      <a:endParaRPr sz="10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公司(E+D)</a:t>
                      </a:r>
                      <a:endParaRPr sz="1000"/>
                    </a:p>
                  </a:txBody>
                  <a:tcPr marT="91425" marB="91425" marR="91425" marL="91425" anchor="ctr">
                    <a:lnB cap="flat" cmpd="sng" w="9525">
                      <a:solidFill>
                        <a:srgbClr val="9E9E9E"/>
                      </a:solidFill>
                      <a:prstDash val="solid"/>
                      <a:round/>
                      <a:headEnd len="sm" w="sm" type="none"/>
                      <a:tailEnd len="sm" w="sm" type="none"/>
                    </a:lnB>
                  </a:tcPr>
                </a:tc>
              </a:tr>
              <a:tr h="457600">
                <a:tc>
                  <a:txBody>
                    <a:bodyPr/>
                    <a:lstStyle/>
                    <a:p>
                      <a:pPr indent="0" lvl="0" marL="0" rtl="0" algn="ctr">
                        <a:spcBef>
                          <a:spcPts val="0"/>
                        </a:spcBef>
                        <a:spcAft>
                          <a:spcPts val="0"/>
                        </a:spcAft>
                        <a:buNone/>
                      </a:pPr>
                      <a:r>
                        <a:rPr lang="zh-TW" sz="1000"/>
                        <a:t>損失起賠&amp;年度累積</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0.87</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-5.73</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-0.31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7600">
                <a:tc>
                  <a:txBody>
                    <a:bodyPr/>
                    <a:lstStyle/>
                    <a:p>
                      <a:pPr indent="0" lvl="0" marL="0" rtl="0" algn="ctr">
                        <a:spcBef>
                          <a:spcPts val="0"/>
                        </a:spcBef>
                        <a:spcAft>
                          <a:spcPts val="0"/>
                        </a:spcAft>
                        <a:buNone/>
                      </a:pPr>
                      <a:r>
                        <a:rPr lang="zh-TW" sz="1000"/>
                        <a:t>損失起賠&amp;單一事件</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0.88</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-5.72</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-0.34</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7600">
                <a:tc>
                  <a:txBody>
                    <a:bodyPr/>
                    <a:lstStyle/>
                    <a:p>
                      <a:pPr indent="0" lvl="0" marL="0" rtl="0" algn="ctr">
                        <a:spcBef>
                          <a:spcPts val="0"/>
                        </a:spcBef>
                        <a:spcAft>
                          <a:spcPts val="0"/>
                        </a:spcAft>
                        <a:buNone/>
                      </a:pPr>
                      <a:r>
                        <a:rPr lang="zh-TW" sz="1000"/>
                        <a:t>產業指數&amp;年度累積</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0.9</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-5.81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-0.31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57600">
                <a:tc>
                  <a:txBody>
                    <a:bodyPr/>
                    <a:lstStyle/>
                    <a:p>
                      <a:pPr indent="0" lvl="0" marL="0" rtl="0" algn="ctr">
                        <a:spcBef>
                          <a:spcPts val="0"/>
                        </a:spcBef>
                        <a:spcAft>
                          <a:spcPts val="0"/>
                        </a:spcAft>
                        <a:buNone/>
                      </a:pPr>
                      <a:r>
                        <a:rPr lang="zh-TW" sz="1000"/>
                        <a:t>產業指數&amp;單一事件</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0.9</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-5.79</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zh-TW" sz="1000"/>
                        <a:t>-0.32</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83" name="Google Shape;383;p54"/>
          <p:cNvGraphicFramePr/>
          <p:nvPr/>
        </p:nvGraphicFramePr>
        <p:xfrm>
          <a:off x="4652675" y="1867688"/>
          <a:ext cx="3000000" cy="3000000"/>
        </p:xfrm>
        <a:graphic>
          <a:graphicData uri="http://schemas.openxmlformats.org/drawingml/2006/table">
            <a:tbl>
              <a:tblPr>
                <a:noFill/>
                <a:tableStyleId>{76B12C9D-F944-440F-ABB9-D0C8275754EB}</a:tableStyleId>
              </a:tblPr>
              <a:tblGrid>
                <a:gridCol w="789400"/>
                <a:gridCol w="741575"/>
                <a:gridCol w="741575"/>
                <a:gridCol w="741575"/>
                <a:gridCol w="741575"/>
                <a:gridCol w="557050"/>
              </a:tblGrid>
              <a:tr h="335225">
                <a:tc rowSpan="2">
                  <a:txBody>
                    <a:bodyPr/>
                    <a:lstStyle/>
                    <a:p>
                      <a:pPr indent="0" lvl="0" marL="0" rtl="0" algn="ctr">
                        <a:spcBef>
                          <a:spcPts val="0"/>
                        </a:spcBef>
                        <a:spcAft>
                          <a:spcPts val="0"/>
                        </a:spcAft>
                        <a:buNone/>
                      </a:pPr>
                      <a:r>
                        <a:t/>
                      </a:r>
                      <a:endParaRPr sz="1000"/>
                    </a:p>
                  </a:txBody>
                  <a:tcPr marT="91425" marB="91425" marR="91425" marL="91425" anchor="ctr">
                    <a:lnR cap="flat" cmpd="sng" w="9525">
                      <a:solidFill>
                        <a:srgbClr val="9E9E9E"/>
                      </a:solidFill>
                      <a:prstDash val="solid"/>
                      <a:round/>
                      <a:headEnd len="sm" w="sm" type="none"/>
                      <a:tailEnd len="sm" w="sm" type="none"/>
                    </a:lnR>
                  </a:tcPr>
                </a:tc>
                <a:tc gridSpan="2">
                  <a:txBody>
                    <a:bodyPr/>
                    <a:lstStyle/>
                    <a:p>
                      <a:pPr indent="0" lvl="0" marL="0" rtl="0" algn="ctr">
                        <a:spcBef>
                          <a:spcPts val="0"/>
                        </a:spcBef>
                        <a:spcAft>
                          <a:spcPts val="0"/>
                        </a:spcAft>
                        <a:buNone/>
                      </a:pPr>
                      <a:r>
                        <a:rPr lang="zh-TW" sz="1000"/>
                        <a:t>Att/Par&gt;14</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rtl="0" algn="ctr">
                        <a:spcBef>
                          <a:spcPts val="0"/>
                        </a:spcBef>
                        <a:spcAft>
                          <a:spcPts val="0"/>
                        </a:spcAft>
                        <a:buNone/>
                      </a:pPr>
                      <a:r>
                        <a:rPr lang="zh-TW" sz="1000"/>
                        <a:t>Att/Par&lt;14</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EAD3"/>
                    </a:solidFill>
                  </a:tcPr>
                </a:tc>
                <a:tc hMerge="1"/>
                <a:tc rowSpan="2">
                  <a:txBody>
                    <a:bodyPr/>
                    <a:lstStyle/>
                    <a:p>
                      <a:pPr indent="0" lvl="0" marL="0" rtl="0" algn="ctr">
                        <a:spcBef>
                          <a:spcPts val="0"/>
                        </a:spcBef>
                        <a:spcAft>
                          <a:spcPts val="0"/>
                        </a:spcAft>
                        <a:buNone/>
                      </a:pPr>
                      <a:r>
                        <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5425">
                <a:tc vMerge="1"/>
                <a:tc>
                  <a:txBody>
                    <a:bodyPr/>
                    <a:lstStyle/>
                    <a:p>
                      <a:pPr indent="0" lvl="0" marL="0" rtl="0" algn="ctr">
                        <a:spcBef>
                          <a:spcPts val="0"/>
                        </a:spcBef>
                        <a:spcAft>
                          <a:spcPts val="0"/>
                        </a:spcAft>
                        <a:buNone/>
                      </a:pPr>
                      <a:r>
                        <a:rPr lang="zh-TW" sz="1000"/>
                        <a:t>產業指數</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損失起賠</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產業指數</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損失起賠</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40275">
                <a:tc>
                  <a:txBody>
                    <a:bodyPr/>
                    <a:lstStyle/>
                    <a:p>
                      <a:pPr indent="0" lvl="0" marL="0" rtl="0" algn="ctr">
                        <a:spcBef>
                          <a:spcPts val="0"/>
                        </a:spcBef>
                        <a:spcAft>
                          <a:spcPts val="0"/>
                        </a:spcAft>
                        <a:buNone/>
                      </a:pPr>
                      <a:r>
                        <a:rPr lang="zh-TW" sz="1000"/>
                        <a:t>年度累積損失</a:t>
                      </a:r>
                      <a:endParaRPr sz="10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zh-TW" sz="1000"/>
                        <a:t>16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23</a:t>
                      </a:r>
                      <a:endParaRPr sz="1000">
                        <a:highlight>
                          <a:srgbClr val="E06666"/>
                        </a:highligh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zh-TW" sz="1000"/>
                        <a:t>13</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zh-TW" sz="1000"/>
                        <a:t>9</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61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5425">
                <a:tc>
                  <a:txBody>
                    <a:bodyPr/>
                    <a:lstStyle/>
                    <a:p>
                      <a:pPr indent="0" lvl="0" marL="0" rtl="0" algn="ctr">
                        <a:spcBef>
                          <a:spcPts val="0"/>
                        </a:spcBef>
                        <a:spcAft>
                          <a:spcPts val="0"/>
                        </a:spcAft>
                        <a:buNone/>
                      </a:pPr>
                      <a:r>
                        <a:rPr lang="zh-TW" sz="1000"/>
                        <a:t>融合型</a:t>
                      </a:r>
                      <a:endParaRPr sz="10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zh-TW" sz="1000"/>
                        <a:t>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3</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0</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0275">
                <a:tc>
                  <a:txBody>
                    <a:bodyPr/>
                    <a:lstStyle/>
                    <a:p>
                      <a:pPr indent="0" lvl="0" marL="0" rtl="0" algn="ctr">
                        <a:spcBef>
                          <a:spcPts val="0"/>
                        </a:spcBef>
                        <a:spcAft>
                          <a:spcPts val="0"/>
                        </a:spcAft>
                        <a:buNone/>
                      </a:pPr>
                      <a:r>
                        <a:rPr lang="zh-TW" sz="1000"/>
                        <a:t>單一事件損失</a:t>
                      </a:r>
                      <a:endParaRPr sz="10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zh-TW" sz="1000"/>
                        <a:t>4</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35</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zh-TW" sz="1000"/>
                        <a:t>3</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49</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zh-TW" sz="1000"/>
                        <a:t>91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5425">
                <a:tc>
                  <a:txBody>
                    <a:bodyPr/>
                    <a:lstStyle/>
                    <a:p>
                      <a:pPr indent="0" lvl="0" marL="0" rtl="0" algn="ctr">
                        <a:spcBef>
                          <a:spcPts val="0"/>
                        </a:spcBef>
                        <a:spcAft>
                          <a:spcPts val="0"/>
                        </a:spcAft>
                        <a:buNone/>
                      </a:pPr>
                      <a:r>
                        <a:t/>
                      </a:r>
                      <a:endParaRPr sz="1000"/>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zh-TW" sz="1000"/>
                        <a:t>21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61</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16</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60</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158</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不透過SPV發行</a:t>
            </a:r>
            <a:endParaRPr/>
          </a:p>
        </p:txBody>
      </p:sp>
      <p:sp>
        <p:nvSpPr>
          <p:cNvPr id="389" name="Google Shape;389;p5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市場上接近所有巨災債券皆是透過SPV發行</a:t>
            </a:r>
            <a:endParaRPr/>
          </a:p>
          <a:p>
            <a:pPr indent="0" lvl="0" marL="0" rtl="0" algn="l">
              <a:spcBef>
                <a:spcPts val="1200"/>
              </a:spcBef>
              <a:spcAft>
                <a:spcPts val="0"/>
              </a:spcAft>
              <a:buNone/>
            </a:pPr>
            <a:r>
              <a:rPr lang="zh-TW"/>
              <a:t>極少數例外皆是開發中國家政府與世界銀行合作案例:</a:t>
            </a:r>
            <a:br>
              <a:rPr lang="zh-TW"/>
            </a:br>
            <a:r>
              <a:rPr lang="zh-TW"/>
              <a:t>2021年牙買加政府和世界銀行機構中的國際復興開發銀行(IBRD)合作發行熱帶氣旋債券</a:t>
            </a:r>
            <a:br>
              <a:rPr lang="zh-TW"/>
            </a:br>
            <a:r>
              <a:rPr lang="zh-TW"/>
              <a:t>2023年智利政府和IBRD</a:t>
            </a:r>
            <a:r>
              <a:rPr lang="zh-TW"/>
              <a:t>合作發行地震債券</a:t>
            </a:r>
            <a:endParaRPr/>
          </a:p>
          <a:p>
            <a:pPr indent="0" lvl="0" marL="0" rtl="0" algn="l">
              <a:spcBef>
                <a:spcPts val="1200"/>
              </a:spcBef>
              <a:spcAft>
                <a:spcPts val="0"/>
              </a:spcAft>
              <a:buNone/>
            </a:pPr>
            <a:r>
              <a:rPr lang="zh-TW"/>
              <a:t>以下嘗試以無SPV形式模擬買賣雙方交易區間並與有SPV模型進行比較</a:t>
            </a:r>
            <a:br>
              <a:rPr lang="zh-TW"/>
            </a:br>
            <a:endParaRPr/>
          </a:p>
          <a:p>
            <a:pPr indent="0" lvl="0" marL="0" rtl="0" algn="l">
              <a:spcBef>
                <a:spcPts val="1200"/>
              </a:spcBef>
              <a:spcAft>
                <a:spcPts val="12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a:t>
            </a:r>
            <a:r>
              <a:rPr lang="zh-TW"/>
              <a:t> 不透過SPV發行 臨界債息率</a:t>
            </a:r>
            <a:r>
              <a:rPr lang="zh-TW"/>
              <a:t>(%)</a:t>
            </a:r>
            <a:endParaRPr/>
          </a:p>
          <a:p>
            <a:pPr indent="0" lvl="0" marL="0" rtl="0" algn="l">
              <a:spcBef>
                <a:spcPts val="0"/>
              </a:spcBef>
              <a:spcAft>
                <a:spcPts val="0"/>
              </a:spcAft>
              <a:buNone/>
            </a:pPr>
            <a:r>
              <a:t/>
            </a:r>
            <a:endParaRPr/>
          </a:p>
        </p:txBody>
      </p:sp>
      <p:sp>
        <p:nvSpPr>
          <p:cNvPr id="395" name="Google Shape;395;p5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graphicFrame>
        <p:nvGraphicFramePr>
          <p:cNvPr id="396" name="Google Shape;396;p56"/>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2.35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5.26</a:t>
                      </a:r>
                      <a:endParaRPr/>
                    </a:p>
                  </a:txBody>
                  <a:tcPr marT="91425" marB="91425" marR="91425" marL="91425" anchor="ctr"/>
                </a:tc>
                <a:tc>
                  <a:txBody>
                    <a:bodyPr/>
                    <a:lstStyle/>
                    <a:p>
                      <a:pPr indent="0" lvl="0" marL="0" rtl="0" algn="ctr">
                        <a:spcBef>
                          <a:spcPts val="0"/>
                        </a:spcBef>
                        <a:spcAft>
                          <a:spcPts val="0"/>
                        </a:spcAft>
                        <a:buNone/>
                      </a:pPr>
                      <a:r>
                        <a:rPr lang="zh-TW"/>
                        <a:t>2.89</a:t>
                      </a:r>
                      <a:endParaRPr/>
                    </a:p>
                  </a:txBody>
                  <a:tcPr marT="91425" marB="91425" marR="91425" marL="91425" anchor="ctr"/>
                </a:tc>
                <a:tc>
                  <a:txBody>
                    <a:bodyPr/>
                    <a:lstStyle/>
                    <a:p>
                      <a:pPr indent="0" lvl="0" marL="0" rtl="0" algn="ctr">
                        <a:spcBef>
                          <a:spcPts val="0"/>
                        </a:spcBef>
                        <a:spcAft>
                          <a:spcPts val="0"/>
                        </a:spcAft>
                        <a:buNone/>
                      </a:pPr>
                      <a:r>
                        <a:rPr lang="zh-TW"/>
                        <a:t>8.76</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2.35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5.66</a:t>
                      </a:r>
                      <a:endParaRPr/>
                    </a:p>
                  </a:txBody>
                  <a:tcPr marT="91425" marB="91425" marR="91425" marL="91425" anchor="ctr"/>
                </a:tc>
                <a:tc>
                  <a:txBody>
                    <a:bodyPr/>
                    <a:lstStyle/>
                    <a:p>
                      <a:pPr indent="0" lvl="0" marL="0" rtl="0" algn="ctr">
                        <a:spcBef>
                          <a:spcPts val="0"/>
                        </a:spcBef>
                        <a:spcAft>
                          <a:spcPts val="0"/>
                        </a:spcAft>
                        <a:buNone/>
                      </a:pPr>
                      <a:r>
                        <a:rPr lang="zh-TW"/>
                        <a:t>2.97</a:t>
                      </a:r>
                      <a:endParaRPr/>
                    </a:p>
                  </a:txBody>
                  <a:tcPr marT="91425" marB="91425" marR="91425" marL="91425" anchor="ctr"/>
                </a:tc>
                <a:tc>
                  <a:txBody>
                    <a:bodyPr/>
                    <a:lstStyle/>
                    <a:p>
                      <a:pPr indent="0" lvl="0" marL="0" rtl="0" algn="ctr">
                        <a:spcBef>
                          <a:spcPts val="0"/>
                        </a:spcBef>
                        <a:spcAft>
                          <a:spcPts val="0"/>
                        </a:spcAft>
                        <a:buNone/>
                      </a:pPr>
                      <a:r>
                        <a:rPr lang="zh-TW"/>
                        <a:t>8.76</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5.76</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7.69</a:t>
                      </a:r>
                      <a:endParaRPr/>
                    </a:p>
                  </a:txBody>
                  <a:tcPr marT="91425" marB="91425" marR="91425" marL="91425" anchor="ctr"/>
                </a:tc>
                <a:tc>
                  <a:txBody>
                    <a:bodyPr/>
                    <a:lstStyle/>
                    <a:p>
                      <a:pPr indent="0" lvl="0" marL="0" rtl="0" algn="ctr">
                        <a:spcBef>
                          <a:spcPts val="0"/>
                        </a:spcBef>
                        <a:spcAft>
                          <a:spcPts val="0"/>
                        </a:spcAft>
                        <a:buNone/>
                      </a:pPr>
                      <a:r>
                        <a:rPr lang="zh-TW"/>
                        <a:t>6.11</a:t>
                      </a:r>
                      <a:endParaRPr/>
                    </a:p>
                  </a:txBody>
                  <a:tcPr marT="91425" marB="91425" marR="91425" marL="91425" anchor="ctr"/>
                </a:tc>
                <a:tc>
                  <a:txBody>
                    <a:bodyPr/>
                    <a:lstStyle/>
                    <a:p>
                      <a:pPr indent="0" lvl="0" marL="0" rtl="0" algn="ctr">
                        <a:spcBef>
                          <a:spcPts val="0"/>
                        </a:spcBef>
                        <a:spcAft>
                          <a:spcPts val="0"/>
                        </a:spcAft>
                        <a:buNone/>
                      </a:pPr>
                      <a:r>
                        <a:rPr lang="zh-TW"/>
                        <a:t>8.85</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5.75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7.72</a:t>
                      </a:r>
                      <a:endParaRPr/>
                    </a:p>
                  </a:txBody>
                  <a:tcPr marT="91425" marB="91425" marR="91425" marL="91425" anchor="ctr"/>
                </a:tc>
                <a:tc>
                  <a:txBody>
                    <a:bodyPr/>
                    <a:lstStyle/>
                    <a:p>
                      <a:pPr indent="0" lvl="0" marL="0" rtl="0" algn="ctr">
                        <a:spcBef>
                          <a:spcPts val="0"/>
                        </a:spcBef>
                        <a:spcAft>
                          <a:spcPts val="0"/>
                        </a:spcAft>
                        <a:buNone/>
                      </a:pPr>
                      <a:r>
                        <a:rPr lang="zh-TW"/>
                        <a:t>6.12</a:t>
                      </a:r>
                      <a:endParaRPr/>
                    </a:p>
                  </a:txBody>
                  <a:tcPr marT="91425" marB="91425" marR="91425" marL="91425" anchor="ctr"/>
                </a:tc>
                <a:tc>
                  <a:txBody>
                    <a:bodyPr/>
                    <a:lstStyle/>
                    <a:p>
                      <a:pPr indent="0" lvl="0" marL="0" rtl="0" algn="ctr">
                        <a:spcBef>
                          <a:spcPts val="0"/>
                        </a:spcBef>
                        <a:spcAft>
                          <a:spcPts val="0"/>
                        </a:spcAft>
                        <a:buNone/>
                      </a:pPr>
                      <a:r>
                        <a:rPr lang="zh-TW"/>
                        <a:t>8.86</a:t>
                      </a:r>
                      <a:endParaRPr/>
                    </a:p>
                  </a:txBody>
                  <a:tcPr marT="91425" marB="91425" marR="91425" marL="91425"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不透過SPV發行 交易區間(%)</a:t>
            </a:r>
            <a:endParaRPr/>
          </a:p>
          <a:p>
            <a:pPr indent="0" lvl="0" marL="0" rtl="0" algn="l">
              <a:spcBef>
                <a:spcPts val="0"/>
              </a:spcBef>
              <a:spcAft>
                <a:spcPts val="0"/>
              </a:spcAft>
              <a:buNone/>
            </a:pPr>
            <a:r>
              <a:t/>
            </a:r>
            <a:endParaRPr/>
          </a:p>
        </p:txBody>
      </p:sp>
      <p:sp>
        <p:nvSpPr>
          <p:cNvPr id="402" name="Google Shape;402;p57"/>
          <p:cNvSpPr txBox="1"/>
          <p:nvPr>
            <p:ph idx="1" type="body"/>
          </p:nvPr>
        </p:nvSpPr>
        <p:spPr>
          <a:xfrm>
            <a:off x="796475"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全部交易區間皆不存在，對應到市面上幾乎不存在該類型債券</a:t>
            </a:r>
            <a:endParaRPr/>
          </a:p>
          <a:p>
            <a:pPr indent="0" lvl="0" marL="0" rtl="0" algn="l">
              <a:spcBef>
                <a:spcPts val="1200"/>
              </a:spcBef>
              <a:spcAft>
                <a:spcPts val="1200"/>
              </a:spcAft>
              <a:buNone/>
            </a:pPr>
            <a:r>
              <a:t/>
            </a:r>
            <a:endParaRPr/>
          </a:p>
        </p:txBody>
      </p:sp>
      <p:graphicFrame>
        <p:nvGraphicFramePr>
          <p:cNvPr id="403" name="Google Shape;403;p57"/>
          <p:cNvGraphicFramePr/>
          <p:nvPr/>
        </p:nvGraphicFramePr>
        <p:xfrm>
          <a:off x="1520588" y="2218863"/>
          <a:ext cx="3000000" cy="3000000"/>
        </p:xfrm>
        <a:graphic>
          <a:graphicData uri="http://schemas.openxmlformats.org/drawingml/2006/table">
            <a:tbl>
              <a:tblPr>
                <a:noFill/>
                <a:tableStyleId>{76B12C9D-F944-440F-ABB9-D0C8275754EB}</a:tableStyleId>
              </a:tblPr>
              <a:tblGrid>
                <a:gridCol w="2098950"/>
                <a:gridCol w="1156975"/>
                <a:gridCol w="1627975"/>
                <a:gridCol w="121892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-6.41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-3.10</a:t>
                      </a:r>
                      <a:endParaRPr/>
                    </a:p>
                  </a:txBody>
                  <a:tcPr marT="91425" marB="91425" marR="91425" marL="91425" anchor="ctr"/>
                </a:tc>
                <a:tc>
                  <a:txBody>
                    <a:bodyPr/>
                    <a:lstStyle/>
                    <a:p>
                      <a:pPr indent="0" lvl="0" marL="0" rtl="0" algn="ctr">
                        <a:spcBef>
                          <a:spcPts val="0"/>
                        </a:spcBef>
                        <a:spcAft>
                          <a:spcPts val="0"/>
                        </a:spcAft>
                        <a:buNone/>
                      </a:pPr>
                      <a:r>
                        <a:rPr lang="zh-TW"/>
                        <a:t>-5.79</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-6.41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-3.50</a:t>
                      </a:r>
                      <a:endParaRPr/>
                    </a:p>
                  </a:txBody>
                  <a:tcPr marT="91425" marB="91425" marR="91425" marL="91425" anchor="ctr"/>
                </a:tc>
                <a:tc>
                  <a:txBody>
                    <a:bodyPr/>
                    <a:lstStyle/>
                    <a:p>
                      <a:pPr indent="0" lvl="0" marL="0" rtl="0" algn="ctr">
                        <a:spcBef>
                          <a:spcPts val="0"/>
                        </a:spcBef>
                        <a:spcAft>
                          <a:spcPts val="0"/>
                        </a:spcAft>
                        <a:buNone/>
                      </a:pPr>
                      <a:r>
                        <a:rPr lang="zh-TW"/>
                        <a:t>-5.87</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-3.11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-1.14</a:t>
                      </a:r>
                      <a:endParaRPr/>
                    </a:p>
                  </a:txBody>
                  <a:tcPr marT="91425" marB="91425" marR="91425" marL="91425" anchor="ctr"/>
                </a:tc>
                <a:tc>
                  <a:txBody>
                    <a:bodyPr/>
                    <a:lstStyle/>
                    <a:p>
                      <a:pPr indent="0" lvl="0" marL="0" rtl="0" algn="ctr">
                        <a:spcBef>
                          <a:spcPts val="0"/>
                        </a:spcBef>
                        <a:spcAft>
                          <a:spcPts val="0"/>
                        </a:spcAft>
                        <a:buNone/>
                      </a:pPr>
                      <a:r>
                        <a:rPr lang="zh-TW"/>
                        <a:t>-2.74</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-3.09</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-1.16</a:t>
                      </a:r>
                      <a:endParaRPr/>
                    </a:p>
                  </a:txBody>
                  <a:tcPr marT="91425" marB="91425" marR="91425" marL="91425" anchor="ctr"/>
                </a:tc>
                <a:tc>
                  <a:txBody>
                    <a:bodyPr/>
                    <a:lstStyle/>
                    <a:p>
                      <a:pPr indent="0" lvl="0" marL="0" rtl="0" algn="ctr">
                        <a:spcBef>
                          <a:spcPts val="0"/>
                        </a:spcBef>
                        <a:spcAft>
                          <a:spcPts val="0"/>
                        </a:spcAft>
                        <a:buNone/>
                      </a:pPr>
                      <a:r>
                        <a:rPr lang="zh-TW"/>
                        <a:t>-2.74</a:t>
                      </a:r>
                      <a:endParaRPr/>
                    </a:p>
                  </a:txBody>
                  <a:tcPr marT="91425" marB="91425" marR="91425" marL="91425" anchor="ct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2023 無SPV-有SPV(%)</a:t>
            </a:r>
            <a:endParaRPr/>
          </a:p>
        </p:txBody>
      </p:sp>
      <p:sp>
        <p:nvSpPr>
          <p:cNvPr id="409" name="Google Shape;409;p58"/>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無SPV模型</a:t>
            </a:r>
            <a:r>
              <a:rPr lang="zh-TW"/>
              <a:t>的</a:t>
            </a:r>
            <a:r>
              <a:rPr lang="zh-TW"/>
              <a:t>債券本金直接計入公司債務，須負擔更多債息壓力使公司發行意願下降</a:t>
            </a:r>
            <a:br>
              <a:rPr lang="zh-TW"/>
            </a:br>
            <a:r>
              <a:rPr lang="zh-TW"/>
              <a:t>投資人則是額外承擔了公司信用風險，要求更多債息作為風險溢酬</a:t>
            </a:r>
            <a:endParaRPr/>
          </a:p>
          <a:p>
            <a:pPr indent="0" lvl="0" marL="0" rtl="0" algn="l">
              <a:spcBef>
                <a:spcPts val="1200"/>
              </a:spcBef>
              <a:spcAft>
                <a:spcPts val="1200"/>
              </a:spcAft>
              <a:buNone/>
            </a:pPr>
            <a:r>
              <a:rPr lang="zh-TW"/>
              <a:t>發現在產業損失型中，無SPV對於股東和公司債債權人影響很小，甚至可能提高願給債息</a:t>
            </a:r>
            <a:endParaRPr/>
          </a:p>
        </p:txBody>
      </p:sp>
      <p:graphicFrame>
        <p:nvGraphicFramePr>
          <p:cNvPr id="410" name="Google Shape;410;p58"/>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-3.03</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-3.15</a:t>
                      </a:r>
                      <a:endParaRPr/>
                    </a:p>
                  </a:txBody>
                  <a:tcPr marT="91425" marB="91425" marR="91425" marL="91425" anchor="ctr"/>
                </a:tc>
                <a:tc>
                  <a:txBody>
                    <a:bodyPr/>
                    <a:lstStyle/>
                    <a:p>
                      <a:pPr indent="0" lvl="0" marL="0" rtl="0" algn="ctr">
                        <a:spcBef>
                          <a:spcPts val="0"/>
                        </a:spcBef>
                        <a:spcAft>
                          <a:spcPts val="0"/>
                        </a:spcAft>
                        <a:buNone/>
                      </a:pPr>
                      <a:r>
                        <a:rPr lang="zh-TW"/>
                        <a:t>-3.01</a:t>
                      </a:r>
                      <a:endParaRPr/>
                    </a:p>
                  </a:txBody>
                  <a:tcPr marT="91425" marB="91425" marR="91425" marL="91425" anchor="ctr"/>
                </a:tc>
                <a:tc>
                  <a:txBody>
                    <a:bodyPr/>
                    <a:lstStyle/>
                    <a:p>
                      <a:pPr indent="0" lvl="0" marL="0" rtl="0" algn="ctr">
                        <a:spcBef>
                          <a:spcPts val="0"/>
                        </a:spcBef>
                        <a:spcAft>
                          <a:spcPts val="0"/>
                        </a:spcAft>
                        <a:buNone/>
                      </a:pPr>
                      <a:r>
                        <a:rPr lang="zh-TW"/>
                        <a:t>+4.92</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-3.02</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-2.72</a:t>
                      </a:r>
                      <a:endParaRPr/>
                    </a:p>
                  </a:txBody>
                  <a:tcPr marT="91425" marB="91425" marR="91425" marL="91425" anchor="ctr"/>
                </a:tc>
                <a:tc>
                  <a:txBody>
                    <a:bodyPr/>
                    <a:lstStyle/>
                    <a:p>
                      <a:pPr indent="0" lvl="0" marL="0" rtl="0" algn="ctr">
                        <a:spcBef>
                          <a:spcPts val="0"/>
                        </a:spcBef>
                        <a:spcAft>
                          <a:spcPts val="0"/>
                        </a:spcAft>
                        <a:buNone/>
                      </a:pPr>
                      <a:r>
                        <a:rPr lang="zh-TW"/>
                        <a:t>-2.96</a:t>
                      </a:r>
                      <a:endParaRPr/>
                    </a:p>
                  </a:txBody>
                  <a:tcPr marT="91425" marB="91425" marR="91425" marL="91425" anchor="ctr"/>
                </a:tc>
                <a:tc>
                  <a:txBody>
                    <a:bodyPr/>
                    <a:lstStyle/>
                    <a:p>
                      <a:pPr indent="0" lvl="0" marL="0" rtl="0" algn="ctr">
                        <a:spcBef>
                          <a:spcPts val="0"/>
                        </a:spcBef>
                        <a:spcAft>
                          <a:spcPts val="0"/>
                        </a:spcAft>
                        <a:buNone/>
                      </a:pPr>
                      <a:r>
                        <a:rPr lang="zh-TW"/>
                        <a:t>+4.94</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-0.05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+0.02</a:t>
                      </a:r>
                      <a:endParaRPr/>
                    </a:p>
                  </a:txBody>
                  <a:tcPr marT="91425" marB="91425" marR="91425" marL="91425" anchor="ctr"/>
                </a:tc>
                <a:tc>
                  <a:txBody>
                    <a:bodyPr/>
                    <a:lstStyle/>
                    <a:p>
                      <a:pPr indent="0" lvl="0" marL="0" rtl="0" algn="ctr">
                        <a:spcBef>
                          <a:spcPts val="0"/>
                        </a:spcBef>
                        <a:spcAft>
                          <a:spcPts val="0"/>
                        </a:spcAft>
                        <a:buNone/>
                      </a:pPr>
                      <a:r>
                        <a:rPr lang="zh-TW"/>
                        <a:t>+0.08</a:t>
                      </a:r>
                      <a:endParaRPr/>
                    </a:p>
                  </a:txBody>
                  <a:tcPr marT="91425" marB="91425" marR="91425" marL="91425" anchor="ctr"/>
                </a:tc>
                <a:tc>
                  <a:txBody>
                    <a:bodyPr/>
                    <a:lstStyle/>
                    <a:p>
                      <a:pPr indent="0" lvl="0" marL="0" rtl="0" algn="ctr">
                        <a:spcBef>
                          <a:spcPts val="0"/>
                        </a:spcBef>
                        <a:spcAft>
                          <a:spcPts val="0"/>
                        </a:spcAft>
                        <a:buNone/>
                      </a:pPr>
                      <a:r>
                        <a:rPr lang="zh-TW"/>
                        <a:t>+5.70</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-0.06</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+0.03</a:t>
                      </a:r>
                      <a:endParaRPr/>
                    </a:p>
                  </a:txBody>
                  <a:tcPr marT="91425" marB="91425" marR="91425" marL="91425" anchor="ctr"/>
                </a:tc>
                <a:tc>
                  <a:txBody>
                    <a:bodyPr/>
                    <a:lstStyle/>
                    <a:p>
                      <a:pPr indent="0" lvl="0" marL="0" rtl="0" algn="ctr">
                        <a:spcBef>
                          <a:spcPts val="0"/>
                        </a:spcBef>
                        <a:spcAft>
                          <a:spcPts val="0"/>
                        </a:spcAft>
                        <a:buNone/>
                      </a:pPr>
                      <a:r>
                        <a:rPr lang="zh-TW"/>
                        <a:t>+0.97</a:t>
                      </a:r>
                      <a:endParaRPr/>
                    </a:p>
                  </a:txBody>
                  <a:tcPr marT="91425" marB="91425" marR="91425" marL="91425" anchor="ctr"/>
                </a:tc>
                <a:tc>
                  <a:txBody>
                    <a:bodyPr/>
                    <a:lstStyle/>
                    <a:p>
                      <a:pPr indent="0" lvl="0" marL="0" rtl="0" algn="ctr">
                        <a:spcBef>
                          <a:spcPts val="0"/>
                        </a:spcBef>
                        <a:spcAft>
                          <a:spcPts val="0"/>
                        </a:spcAft>
                        <a:buNone/>
                      </a:pPr>
                      <a:r>
                        <a:rPr lang="zh-TW"/>
                        <a:t>+5.01</a:t>
                      </a:r>
                      <a:endParaRPr/>
                    </a:p>
                  </a:txBody>
                  <a:tcPr marT="91425" marB="91425" marR="91425" marL="91425" anchor="ct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2024 不透過SPV發行 臨界債息率(%)</a:t>
            </a:r>
            <a:endParaRPr/>
          </a:p>
          <a:p>
            <a:pPr indent="0" lvl="0" marL="0" rtl="0" algn="l">
              <a:spcBef>
                <a:spcPts val="0"/>
              </a:spcBef>
              <a:spcAft>
                <a:spcPts val="0"/>
              </a:spcAft>
              <a:buNone/>
            </a:pPr>
            <a:r>
              <a:t/>
            </a:r>
            <a:endParaRPr/>
          </a:p>
        </p:txBody>
      </p:sp>
      <p:sp>
        <p:nvSpPr>
          <p:cNvPr id="416" name="Google Shape;416;p5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graphicFrame>
        <p:nvGraphicFramePr>
          <p:cNvPr id="417" name="Google Shape;417;p59"/>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3.91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26.49</a:t>
                      </a:r>
                      <a:endParaRPr/>
                    </a:p>
                  </a:txBody>
                  <a:tcPr marT="91425" marB="91425" marR="91425" marL="91425" anchor="ctr"/>
                </a:tc>
                <a:tc>
                  <a:txBody>
                    <a:bodyPr/>
                    <a:lstStyle/>
                    <a:p>
                      <a:pPr indent="0" lvl="0" marL="0" rtl="0" algn="ctr">
                        <a:spcBef>
                          <a:spcPts val="0"/>
                        </a:spcBef>
                        <a:spcAft>
                          <a:spcPts val="0"/>
                        </a:spcAft>
                        <a:buNone/>
                      </a:pPr>
                      <a:r>
                        <a:rPr lang="zh-TW"/>
                        <a:t>7.48</a:t>
                      </a:r>
                      <a:endParaRPr/>
                    </a:p>
                  </a:txBody>
                  <a:tcPr marT="91425" marB="91425" marR="91425" marL="91425" anchor="ctr"/>
                </a:tc>
                <a:tc>
                  <a:txBody>
                    <a:bodyPr/>
                    <a:lstStyle/>
                    <a:p>
                      <a:pPr indent="0" lvl="0" marL="0" rtl="0" algn="ctr">
                        <a:spcBef>
                          <a:spcPts val="0"/>
                        </a:spcBef>
                        <a:spcAft>
                          <a:spcPts val="0"/>
                        </a:spcAft>
                        <a:buNone/>
                      </a:pPr>
                      <a:r>
                        <a:rPr lang="zh-TW"/>
                        <a:t>7.02</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3.91</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26.38</a:t>
                      </a:r>
                      <a:endParaRPr/>
                    </a:p>
                  </a:txBody>
                  <a:tcPr marT="91425" marB="91425" marR="91425" marL="91425" anchor="ctr"/>
                </a:tc>
                <a:tc>
                  <a:txBody>
                    <a:bodyPr/>
                    <a:lstStyle/>
                    <a:p>
                      <a:pPr indent="0" lvl="0" marL="0" rtl="0" algn="ctr">
                        <a:spcBef>
                          <a:spcPts val="0"/>
                        </a:spcBef>
                        <a:spcAft>
                          <a:spcPts val="0"/>
                        </a:spcAft>
                        <a:buNone/>
                      </a:pPr>
                      <a:r>
                        <a:rPr lang="zh-TW"/>
                        <a:t>7.45</a:t>
                      </a:r>
                      <a:endParaRPr/>
                    </a:p>
                  </a:txBody>
                  <a:tcPr marT="91425" marB="91425" marR="91425" marL="91425" anchor="ctr"/>
                </a:tc>
                <a:tc>
                  <a:txBody>
                    <a:bodyPr/>
                    <a:lstStyle/>
                    <a:p>
                      <a:pPr indent="0" lvl="0" marL="0" rtl="0" algn="ctr">
                        <a:spcBef>
                          <a:spcPts val="0"/>
                        </a:spcBef>
                        <a:spcAft>
                          <a:spcPts val="0"/>
                        </a:spcAft>
                        <a:buNone/>
                      </a:pPr>
                      <a:r>
                        <a:rPr lang="zh-TW"/>
                        <a:t>7.02</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8.36</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29.84</a:t>
                      </a:r>
                      <a:endParaRPr/>
                    </a:p>
                  </a:txBody>
                  <a:tcPr marT="91425" marB="91425" marR="91425" marL="91425" anchor="ctr"/>
                </a:tc>
                <a:tc>
                  <a:txBody>
                    <a:bodyPr/>
                    <a:lstStyle/>
                    <a:p>
                      <a:pPr indent="0" lvl="0" marL="0" rtl="0" algn="ctr">
                        <a:spcBef>
                          <a:spcPts val="0"/>
                        </a:spcBef>
                        <a:spcAft>
                          <a:spcPts val="0"/>
                        </a:spcAft>
                        <a:buNone/>
                      </a:pPr>
                      <a:r>
                        <a:rPr lang="zh-TW"/>
                        <a:t>11.78</a:t>
                      </a:r>
                      <a:endParaRPr/>
                    </a:p>
                  </a:txBody>
                  <a:tcPr marT="91425" marB="91425" marR="91425" marL="91425" anchor="ctr"/>
                </a:tc>
                <a:tc>
                  <a:txBody>
                    <a:bodyPr/>
                    <a:lstStyle/>
                    <a:p>
                      <a:pPr indent="0" lvl="0" marL="0" rtl="0" algn="ctr">
                        <a:spcBef>
                          <a:spcPts val="0"/>
                        </a:spcBef>
                        <a:spcAft>
                          <a:spcPts val="0"/>
                        </a:spcAft>
                        <a:buNone/>
                      </a:pPr>
                      <a:r>
                        <a:rPr lang="zh-TW"/>
                        <a:t>10.60</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8.36</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29.73</a:t>
                      </a:r>
                      <a:endParaRPr/>
                    </a:p>
                  </a:txBody>
                  <a:tcPr marT="91425" marB="91425" marR="91425" marL="91425" anchor="ctr"/>
                </a:tc>
                <a:tc>
                  <a:txBody>
                    <a:bodyPr/>
                    <a:lstStyle/>
                    <a:p>
                      <a:pPr indent="0" lvl="0" marL="0" rtl="0" algn="ctr">
                        <a:spcBef>
                          <a:spcPts val="0"/>
                        </a:spcBef>
                        <a:spcAft>
                          <a:spcPts val="0"/>
                        </a:spcAft>
                        <a:buNone/>
                      </a:pPr>
                      <a:r>
                        <a:rPr lang="zh-TW"/>
                        <a:t>11.75</a:t>
                      </a:r>
                      <a:endParaRPr/>
                    </a:p>
                  </a:txBody>
                  <a:tcPr marT="91425" marB="91425" marR="91425" marL="91425" anchor="ctr"/>
                </a:tc>
                <a:tc>
                  <a:txBody>
                    <a:bodyPr/>
                    <a:lstStyle/>
                    <a:p>
                      <a:pPr indent="0" lvl="0" marL="0" rtl="0" algn="ctr">
                        <a:spcBef>
                          <a:spcPts val="0"/>
                        </a:spcBef>
                        <a:spcAft>
                          <a:spcPts val="0"/>
                        </a:spcAft>
                        <a:buNone/>
                      </a:pPr>
                      <a:r>
                        <a:rPr lang="zh-TW"/>
                        <a:t>10.56</a:t>
                      </a:r>
                      <a:endParaRPr/>
                    </a:p>
                  </a:txBody>
                  <a:tcPr marT="91425" marB="91425" marR="91425" marL="91425"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2024 不透過SPV發行 交易區間(%)</a:t>
            </a:r>
            <a:endParaRPr/>
          </a:p>
          <a:p>
            <a:pPr indent="0" lvl="0" marL="0" rtl="0" algn="l">
              <a:spcBef>
                <a:spcPts val="0"/>
              </a:spcBef>
              <a:spcAft>
                <a:spcPts val="0"/>
              </a:spcAft>
              <a:buNone/>
            </a:pPr>
            <a:r>
              <a:t/>
            </a:r>
            <a:endParaRPr/>
          </a:p>
        </p:txBody>
      </p:sp>
      <p:sp>
        <p:nvSpPr>
          <p:cNvPr id="423" name="Google Shape;423;p60"/>
          <p:cNvSpPr txBox="1"/>
          <p:nvPr>
            <p:ph idx="1" type="body"/>
          </p:nvPr>
        </p:nvSpPr>
        <p:spPr>
          <a:xfrm>
            <a:off x="796475"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交易區間不存在or小於有SPV發行，Palomar不會選擇該方式發行</a:t>
            </a:r>
            <a:endParaRPr/>
          </a:p>
          <a:p>
            <a:pPr indent="0" lvl="0" marL="0" rtl="0" algn="l">
              <a:spcBef>
                <a:spcPts val="1200"/>
              </a:spcBef>
              <a:spcAft>
                <a:spcPts val="1200"/>
              </a:spcAft>
              <a:buNone/>
            </a:pPr>
            <a:r>
              <a:t/>
            </a:r>
            <a:endParaRPr/>
          </a:p>
        </p:txBody>
      </p:sp>
      <p:graphicFrame>
        <p:nvGraphicFramePr>
          <p:cNvPr id="424" name="Google Shape;424;p60"/>
          <p:cNvGraphicFramePr/>
          <p:nvPr/>
        </p:nvGraphicFramePr>
        <p:xfrm>
          <a:off x="205388" y="2078813"/>
          <a:ext cx="3000000" cy="3000000"/>
        </p:xfrm>
        <a:graphic>
          <a:graphicData uri="http://schemas.openxmlformats.org/drawingml/2006/table">
            <a:tbl>
              <a:tblPr>
                <a:noFill/>
                <a:tableStyleId>{76B12C9D-F944-440F-ABB9-D0C8275754EB}</a:tableStyleId>
              </a:tblPr>
              <a:tblGrid>
                <a:gridCol w="1692725"/>
                <a:gridCol w="933050"/>
                <a:gridCol w="1312900"/>
                <a:gridCol w="983025"/>
              </a:tblGrid>
              <a:tr h="520600">
                <a:tc>
                  <a:txBody>
                    <a:bodyPr/>
                    <a:lstStyle/>
                    <a:p>
                      <a:pPr indent="0" lvl="0" marL="0" rtl="0" algn="ctr">
                        <a:spcBef>
                          <a:spcPts val="0"/>
                        </a:spcBef>
                        <a:spcAft>
                          <a:spcPts val="0"/>
                        </a:spcAft>
                        <a:buNone/>
                      </a:pPr>
                      <a:r>
                        <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股東(E)</a:t>
                      </a:r>
                      <a:endParaRPr sz="10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1000"/>
                        <a:t>公司債債權人(D)</a:t>
                      </a:r>
                      <a:endParaRPr sz="1000"/>
                    </a:p>
                  </a:txBody>
                  <a:tcPr marT="91425" marB="91425" marR="91425" marL="91425" anchor="ctr"/>
                </a:tc>
                <a:tc>
                  <a:txBody>
                    <a:bodyPr/>
                    <a:lstStyle/>
                    <a:p>
                      <a:pPr indent="0" lvl="0" marL="0" rtl="0" algn="ctr">
                        <a:spcBef>
                          <a:spcPts val="0"/>
                        </a:spcBef>
                        <a:spcAft>
                          <a:spcPts val="0"/>
                        </a:spcAft>
                        <a:buNone/>
                      </a:pPr>
                      <a:r>
                        <a:rPr lang="zh-TW" sz="1000"/>
                        <a:t>公司(E+D)</a:t>
                      </a:r>
                      <a:endParaRPr sz="1000"/>
                    </a:p>
                  </a:txBody>
                  <a:tcPr marT="91425" marB="91425" marR="91425" marL="91425" anchor="ctr"/>
                </a:tc>
              </a:tr>
              <a:tr h="423000">
                <a:tc>
                  <a:txBody>
                    <a:bodyPr/>
                    <a:lstStyle/>
                    <a:p>
                      <a:pPr indent="0" lvl="0" marL="0" rtl="0" algn="ctr">
                        <a:spcBef>
                          <a:spcPts val="0"/>
                        </a:spcBef>
                        <a:spcAft>
                          <a:spcPts val="0"/>
                        </a:spcAft>
                        <a:buNone/>
                      </a:pPr>
                      <a:r>
                        <a:rPr lang="zh-TW" sz="1000"/>
                        <a:t>損失起賠&amp;年度累積</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-3.11</a:t>
                      </a:r>
                      <a:endParaRPr sz="10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1000"/>
                        <a:t>19.47</a:t>
                      </a:r>
                      <a:endParaRPr sz="1000"/>
                    </a:p>
                  </a:txBody>
                  <a:tcPr marT="91425" marB="91425" marR="91425" marL="91425" anchor="ctr"/>
                </a:tc>
                <a:tc>
                  <a:txBody>
                    <a:bodyPr/>
                    <a:lstStyle/>
                    <a:p>
                      <a:pPr indent="0" lvl="0" marL="0" rtl="0" algn="ctr">
                        <a:spcBef>
                          <a:spcPts val="0"/>
                        </a:spcBef>
                        <a:spcAft>
                          <a:spcPts val="0"/>
                        </a:spcAft>
                        <a:buNone/>
                      </a:pPr>
                      <a:r>
                        <a:rPr lang="zh-TW" sz="1000"/>
                        <a:t>0.46</a:t>
                      </a:r>
                      <a:endParaRPr sz="1000"/>
                    </a:p>
                  </a:txBody>
                  <a:tcPr marT="91425" marB="91425" marR="91425" marL="91425" anchor="ctr"/>
                </a:tc>
              </a:tr>
              <a:tr h="423000">
                <a:tc>
                  <a:txBody>
                    <a:bodyPr/>
                    <a:lstStyle/>
                    <a:p>
                      <a:pPr indent="0" lvl="0" marL="0" rtl="0" algn="ctr">
                        <a:spcBef>
                          <a:spcPts val="0"/>
                        </a:spcBef>
                        <a:spcAft>
                          <a:spcPts val="0"/>
                        </a:spcAft>
                        <a:buNone/>
                      </a:pPr>
                      <a:r>
                        <a:rPr lang="zh-TW" sz="1000"/>
                        <a:t>損失起賠&amp;單一事件</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-3.12</a:t>
                      </a:r>
                      <a:endParaRPr sz="10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1000"/>
                        <a:t>19.35</a:t>
                      </a:r>
                      <a:endParaRPr sz="1000"/>
                    </a:p>
                  </a:txBody>
                  <a:tcPr marT="91425" marB="91425" marR="91425" marL="91425" anchor="ctr"/>
                </a:tc>
                <a:tc>
                  <a:txBody>
                    <a:bodyPr/>
                    <a:lstStyle/>
                    <a:p>
                      <a:pPr indent="0" lvl="0" marL="0" rtl="0" algn="ctr">
                        <a:spcBef>
                          <a:spcPts val="0"/>
                        </a:spcBef>
                        <a:spcAft>
                          <a:spcPts val="0"/>
                        </a:spcAft>
                        <a:buNone/>
                      </a:pPr>
                      <a:r>
                        <a:rPr lang="zh-TW" sz="1000"/>
                        <a:t>0.43</a:t>
                      </a:r>
                      <a:endParaRPr sz="1000"/>
                    </a:p>
                  </a:txBody>
                  <a:tcPr marT="91425" marB="91425" marR="91425" marL="91425" anchor="ctr"/>
                </a:tc>
              </a:tr>
              <a:tr h="423000">
                <a:tc>
                  <a:txBody>
                    <a:bodyPr/>
                    <a:lstStyle/>
                    <a:p>
                      <a:pPr indent="0" lvl="0" marL="0" rtl="0" algn="ctr">
                        <a:spcBef>
                          <a:spcPts val="0"/>
                        </a:spcBef>
                        <a:spcAft>
                          <a:spcPts val="0"/>
                        </a:spcAft>
                        <a:buNone/>
                      </a:pPr>
                      <a:r>
                        <a:rPr lang="zh-TW" sz="1000"/>
                        <a:t>產業指數&amp;年度累積</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-2.23</a:t>
                      </a:r>
                      <a:endParaRPr sz="10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1000"/>
                        <a:t>19.25</a:t>
                      </a:r>
                      <a:endParaRPr sz="1000"/>
                    </a:p>
                  </a:txBody>
                  <a:tcPr marT="91425" marB="91425" marR="91425" marL="91425" anchor="ctr"/>
                </a:tc>
                <a:tc>
                  <a:txBody>
                    <a:bodyPr/>
                    <a:lstStyle/>
                    <a:p>
                      <a:pPr indent="0" lvl="0" marL="0" rtl="0" algn="ctr">
                        <a:spcBef>
                          <a:spcPts val="0"/>
                        </a:spcBef>
                        <a:spcAft>
                          <a:spcPts val="0"/>
                        </a:spcAft>
                        <a:buNone/>
                      </a:pPr>
                      <a:r>
                        <a:rPr lang="zh-TW" sz="1000"/>
                        <a:t>1.19</a:t>
                      </a:r>
                      <a:endParaRPr sz="1000"/>
                    </a:p>
                  </a:txBody>
                  <a:tcPr marT="91425" marB="91425" marR="91425" marL="91425" anchor="ctr"/>
                </a:tc>
              </a:tr>
              <a:tr h="423000">
                <a:tc>
                  <a:txBody>
                    <a:bodyPr/>
                    <a:lstStyle/>
                    <a:p>
                      <a:pPr indent="0" lvl="0" marL="0" rtl="0" algn="ctr">
                        <a:spcBef>
                          <a:spcPts val="0"/>
                        </a:spcBef>
                        <a:spcAft>
                          <a:spcPts val="0"/>
                        </a:spcAft>
                        <a:buNone/>
                      </a:pPr>
                      <a:r>
                        <a:rPr lang="zh-TW" sz="1000"/>
                        <a:t>產業指數&amp;單一事件</a:t>
                      </a:r>
                      <a:endParaRPr sz="10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1000"/>
                        <a:t>-2.20</a:t>
                      </a:r>
                      <a:endParaRPr sz="10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1000"/>
                        <a:t>19.16</a:t>
                      </a:r>
                      <a:endParaRPr sz="1000"/>
                    </a:p>
                  </a:txBody>
                  <a:tcPr marT="91425" marB="91425" marR="91425" marL="91425" anchor="ctr"/>
                </a:tc>
                <a:tc>
                  <a:txBody>
                    <a:bodyPr/>
                    <a:lstStyle/>
                    <a:p>
                      <a:pPr indent="0" lvl="0" marL="0" rtl="0" algn="ctr">
                        <a:spcBef>
                          <a:spcPts val="0"/>
                        </a:spcBef>
                        <a:spcAft>
                          <a:spcPts val="0"/>
                        </a:spcAft>
                        <a:buNone/>
                      </a:pPr>
                      <a:r>
                        <a:rPr lang="zh-TW" sz="1000"/>
                        <a:t>1.19</a:t>
                      </a:r>
                      <a:endParaRPr sz="1000"/>
                    </a:p>
                  </a:txBody>
                  <a:tcPr marT="91425" marB="91425" marR="91425" marL="91425" anchor="ctr"/>
                </a:tc>
              </a:tr>
            </a:tbl>
          </a:graphicData>
        </a:graphic>
      </p:graphicFrame>
      <p:graphicFrame>
        <p:nvGraphicFramePr>
          <p:cNvPr id="425" name="Google Shape;425;p60"/>
          <p:cNvGraphicFramePr/>
          <p:nvPr/>
        </p:nvGraphicFramePr>
        <p:xfrm>
          <a:off x="5411813" y="2164388"/>
          <a:ext cx="3000000" cy="3000000"/>
        </p:xfrm>
        <a:graphic>
          <a:graphicData uri="http://schemas.openxmlformats.org/drawingml/2006/table">
            <a:tbl>
              <a:tblPr>
                <a:noFill/>
                <a:tableStyleId>{76B12C9D-F944-440F-ABB9-D0C8275754EB}</a:tableStyleId>
              </a:tblPr>
              <a:tblGrid>
                <a:gridCol w="1207200"/>
                <a:gridCol w="665425"/>
                <a:gridCol w="936325"/>
                <a:gridCol w="701050"/>
              </a:tblGrid>
              <a:tr h="396075">
                <a:tc>
                  <a:txBody>
                    <a:bodyPr/>
                    <a:lstStyle/>
                    <a:p>
                      <a:pPr indent="0" lvl="0" marL="0" rtl="0" algn="ctr">
                        <a:spcBef>
                          <a:spcPts val="0"/>
                        </a:spcBef>
                        <a:spcAft>
                          <a:spcPts val="0"/>
                        </a:spcAft>
                        <a:buNone/>
                      </a:pPr>
                      <a:r>
                        <a:t/>
                      </a:r>
                      <a:endParaRPr sz="9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900"/>
                        <a:t>股東(E)</a:t>
                      </a:r>
                      <a:endParaRPr sz="9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900"/>
                        <a:t>公司債債權人(D)</a:t>
                      </a:r>
                      <a:endParaRPr sz="900"/>
                    </a:p>
                  </a:txBody>
                  <a:tcPr marT="91425" marB="91425" marR="91425" marL="91425" anchor="ctr"/>
                </a:tc>
                <a:tc>
                  <a:txBody>
                    <a:bodyPr/>
                    <a:lstStyle/>
                    <a:p>
                      <a:pPr indent="0" lvl="0" marL="0" rtl="0" algn="ctr">
                        <a:spcBef>
                          <a:spcPts val="0"/>
                        </a:spcBef>
                        <a:spcAft>
                          <a:spcPts val="0"/>
                        </a:spcAft>
                        <a:buNone/>
                      </a:pPr>
                      <a:r>
                        <a:rPr lang="zh-TW" sz="900"/>
                        <a:t>公司(E+D)</a:t>
                      </a:r>
                      <a:endParaRPr sz="900"/>
                    </a:p>
                  </a:txBody>
                  <a:tcPr marT="91425" marB="91425" marR="91425" marL="91425" anchor="ctr"/>
                </a:tc>
              </a:tr>
              <a:tr h="396075">
                <a:tc>
                  <a:txBody>
                    <a:bodyPr/>
                    <a:lstStyle/>
                    <a:p>
                      <a:pPr indent="0" lvl="0" marL="0" rtl="0" algn="ctr">
                        <a:spcBef>
                          <a:spcPts val="0"/>
                        </a:spcBef>
                        <a:spcAft>
                          <a:spcPts val="0"/>
                        </a:spcAft>
                        <a:buNone/>
                      </a:pPr>
                      <a:r>
                        <a:rPr lang="zh-TW" sz="900"/>
                        <a:t>損失起賠&amp;年度累積</a:t>
                      </a:r>
                      <a:endParaRPr sz="9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900"/>
                        <a:t>3.21</a:t>
                      </a:r>
                      <a:endParaRPr sz="9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900"/>
                        <a:t>24.96</a:t>
                      </a:r>
                      <a:endParaRPr sz="900"/>
                    </a:p>
                  </a:txBody>
                  <a:tcPr marT="91425" marB="91425" marR="91425" marL="91425" anchor="ctr"/>
                </a:tc>
                <a:tc>
                  <a:txBody>
                    <a:bodyPr/>
                    <a:lstStyle/>
                    <a:p>
                      <a:pPr indent="0" lvl="0" marL="0" rtl="0" algn="ctr">
                        <a:spcBef>
                          <a:spcPts val="0"/>
                        </a:spcBef>
                        <a:spcAft>
                          <a:spcPts val="0"/>
                        </a:spcAft>
                        <a:buNone/>
                      </a:pPr>
                      <a:r>
                        <a:rPr lang="zh-TW" sz="900"/>
                        <a:t>6.71</a:t>
                      </a:r>
                      <a:endParaRPr sz="900"/>
                    </a:p>
                  </a:txBody>
                  <a:tcPr marT="91425" marB="91425" marR="91425" marL="91425" anchor="ctr"/>
                </a:tc>
              </a:tr>
              <a:tr h="396075">
                <a:tc>
                  <a:txBody>
                    <a:bodyPr/>
                    <a:lstStyle/>
                    <a:p>
                      <a:pPr indent="0" lvl="0" marL="0" rtl="0" algn="ctr">
                        <a:spcBef>
                          <a:spcPts val="0"/>
                        </a:spcBef>
                        <a:spcAft>
                          <a:spcPts val="0"/>
                        </a:spcAft>
                        <a:buNone/>
                      </a:pPr>
                      <a:r>
                        <a:rPr lang="zh-TW" sz="900"/>
                        <a:t>損失起賠&amp;單一事件</a:t>
                      </a:r>
                      <a:endParaRPr sz="9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zh-TW" sz="900"/>
                        <a:t>3.24</a:t>
                      </a:r>
                      <a:endParaRPr sz="900"/>
                    </a:p>
                  </a:txBody>
                  <a:tcPr marT="91425" marB="91425" marR="91425" marL="91425" anchor="ctr">
                    <a:lnL cap="flat" cmpd="sng" w="9525">
                      <a:solidFill>
                        <a:srgbClr val="9E9E9E"/>
                      </a:solidFill>
                      <a:prstDash val="solid"/>
                      <a:round/>
                      <a:headEnd len="sm" w="sm" type="none"/>
                      <a:tailEnd len="sm" w="sm" type="none"/>
                    </a:lnL>
                    <a:solidFill>
                      <a:schemeClr val="lt1"/>
                    </a:solidFill>
                  </a:tcPr>
                </a:tc>
                <a:tc>
                  <a:txBody>
                    <a:bodyPr/>
                    <a:lstStyle/>
                    <a:p>
                      <a:pPr indent="0" lvl="0" marL="0" rtl="0" algn="ctr">
                        <a:spcBef>
                          <a:spcPts val="0"/>
                        </a:spcBef>
                        <a:spcAft>
                          <a:spcPts val="0"/>
                        </a:spcAft>
                        <a:buNone/>
                      </a:pPr>
                      <a:r>
                        <a:rPr lang="zh-TW" sz="900"/>
                        <a:t>24.87</a:t>
                      </a:r>
                      <a:endParaRPr sz="900"/>
                    </a:p>
                  </a:txBody>
                  <a:tcPr marT="91425" marB="91425" marR="91425" marL="91425" anchor="ctr">
                    <a:solidFill>
                      <a:schemeClr val="lt1"/>
                    </a:solidFill>
                  </a:tcPr>
                </a:tc>
                <a:tc>
                  <a:txBody>
                    <a:bodyPr/>
                    <a:lstStyle/>
                    <a:p>
                      <a:pPr indent="0" lvl="0" marL="0" rtl="0" algn="ctr">
                        <a:spcBef>
                          <a:spcPts val="0"/>
                        </a:spcBef>
                        <a:spcAft>
                          <a:spcPts val="0"/>
                        </a:spcAft>
                        <a:buNone/>
                      </a:pPr>
                      <a:r>
                        <a:rPr lang="zh-TW" sz="900"/>
                        <a:t>6.71</a:t>
                      </a:r>
                      <a:endParaRPr sz="900"/>
                    </a:p>
                  </a:txBody>
                  <a:tcPr marT="91425" marB="91425" marR="91425" marL="91425" anchor="ctr">
                    <a:solidFill>
                      <a:schemeClr val="lt1"/>
                    </a:solidFill>
                  </a:tcPr>
                </a:tc>
              </a:tr>
              <a:tr h="396075">
                <a:tc>
                  <a:txBody>
                    <a:bodyPr/>
                    <a:lstStyle/>
                    <a:p>
                      <a:pPr indent="0" lvl="0" marL="0" rtl="0" algn="ctr">
                        <a:spcBef>
                          <a:spcPts val="0"/>
                        </a:spcBef>
                        <a:spcAft>
                          <a:spcPts val="0"/>
                        </a:spcAft>
                        <a:buNone/>
                      </a:pPr>
                      <a:r>
                        <a:rPr lang="zh-TW" sz="900"/>
                        <a:t>產業指數&amp;年度累積</a:t>
                      </a:r>
                      <a:endParaRPr sz="9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900"/>
                        <a:t>3.41</a:t>
                      </a:r>
                      <a:endParaRPr sz="9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900"/>
                        <a:t>24.02</a:t>
                      </a:r>
                      <a:endParaRPr sz="900"/>
                    </a:p>
                  </a:txBody>
                  <a:tcPr marT="91425" marB="91425" marR="91425" marL="91425" anchor="ctr"/>
                </a:tc>
                <a:tc>
                  <a:txBody>
                    <a:bodyPr/>
                    <a:lstStyle/>
                    <a:p>
                      <a:pPr indent="0" lvl="0" marL="0" rtl="0" algn="ctr">
                        <a:spcBef>
                          <a:spcPts val="0"/>
                        </a:spcBef>
                        <a:spcAft>
                          <a:spcPts val="0"/>
                        </a:spcAft>
                        <a:buNone/>
                      </a:pPr>
                      <a:r>
                        <a:rPr lang="zh-TW" sz="900"/>
                        <a:t>6.67</a:t>
                      </a:r>
                      <a:endParaRPr sz="900"/>
                    </a:p>
                  </a:txBody>
                  <a:tcPr marT="91425" marB="91425" marR="91425" marL="91425" anchor="ctr"/>
                </a:tc>
              </a:tr>
              <a:tr h="396075">
                <a:tc>
                  <a:txBody>
                    <a:bodyPr/>
                    <a:lstStyle/>
                    <a:p>
                      <a:pPr indent="0" lvl="0" marL="0" rtl="0" algn="ctr">
                        <a:spcBef>
                          <a:spcPts val="0"/>
                        </a:spcBef>
                        <a:spcAft>
                          <a:spcPts val="0"/>
                        </a:spcAft>
                        <a:buNone/>
                      </a:pPr>
                      <a:r>
                        <a:rPr lang="zh-TW" sz="900"/>
                        <a:t>產業指數&amp;單一事件</a:t>
                      </a:r>
                      <a:endParaRPr sz="900"/>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sz="900"/>
                        <a:t>3.44</a:t>
                      </a:r>
                      <a:endParaRPr sz="900"/>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sz="900"/>
                        <a:t>24.03</a:t>
                      </a:r>
                      <a:endParaRPr sz="900"/>
                    </a:p>
                  </a:txBody>
                  <a:tcPr marT="91425" marB="91425" marR="91425" marL="91425" anchor="ctr"/>
                </a:tc>
                <a:tc>
                  <a:txBody>
                    <a:bodyPr/>
                    <a:lstStyle/>
                    <a:p>
                      <a:pPr indent="0" lvl="0" marL="0" rtl="0" algn="ctr">
                        <a:spcBef>
                          <a:spcPts val="0"/>
                        </a:spcBef>
                        <a:spcAft>
                          <a:spcPts val="0"/>
                        </a:spcAft>
                        <a:buNone/>
                      </a:pPr>
                      <a:r>
                        <a:rPr lang="zh-TW" sz="900"/>
                        <a:t>6.69</a:t>
                      </a:r>
                      <a:endParaRPr sz="900"/>
                    </a:p>
                  </a:txBody>
                  <a:tcPr marT="91425" marB="91425" marR="91425" marL="91425"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2024 </a:t>
            </a:r>
            <a:r>
              <a:rPr lang="zh-TW"/>
              <a:t>無SPV-有SPV(</a:t>
            </a:r>
            <a:r>
              <a:rPr lang="zh-TW"/>
              <a:t>%</a:t>
            </a:r>
            <a:r>
              <a:rPr lang="zh-TW"/>
              <a:t>)</a:t>
            </a:r>
            <a:endParaRPr/>
          </a:p>
        </p:txBody>
      </p:sp>
      <p:sp>
        <p:nvSpPr>
          <p:cNvPr id="431" name="Google Shape;431;p61"/>
          <p:cNvSpPr txBox="1"/>
          <p:nvPr>
            <p:ph idx="1" type="body"/>
          </p:nvPr>
        </p:nvSpPr>
        <p:spPr>
          <a:xfrm>
            <a:off x="729450" y="2078875"/>
            <a:ext cx="7688700" cy="3064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zh-TW"/>
              <a:t>整體變動情形與2023相似</a:t>
            </a:r>
            <a:endParaRPr/>
          </a:p>
          <a:p>
            <a:pPr indent="0" lvl="0" marL="0" rtl="0" algn="l">
              <a:spcBef>
                <a:spcPts val="1200"/>
              </a:spcBef>
              <a:spcAft>
                <a:spcPts val="1200"/>
              </a:spcAft>
              <a:buNone/>
            </a:pPr>
            <a:r>
              <a:t/>
            </a:r>
            <a:endParaRPr/>
          </a:p>
        </p:txBody>
      </p:sp>
      <p:graphicFrame>
        <p:nvGraphicFramePr>
          <p:cNvPr id="432" name="Google Shape;432;p61"/>
          <p:cNvGraphicFramePr/>
          <p:nvPr/>
        </p:nvGraphicFramePr>
        <p:xfrm>
          <a:off x="1117650" y="2218850"/>
          <a:ext cx="3000000" cy="3000000"/>
        </p:xfrm>
        <a:graphic>
          <a:graphicData uri="http://schemas.openxmlformats.org/drawingml/2006/table">
            <a:tbl>
              <a:tblPr>
                <a:noFill/>
                <a:tableStyleId>{76B12C9D-F944-440F-ABB9-D0C8275754EB}</a:tableStyleId>
              </a:tblPr>
              <a:tblGrid>
                <a:gridCol w="2051150"/>
                <a:gridCol w="1130625"/>
                <a:gridCol w="1590900"/>
                <a:gridCol w="1092900"/>
                <a:gridCol w="962975"/>
              </a:tblGrid>
              <a:tr h="396225">
                <a:tc>
                  <a:txBody>
                    <a:bodyPr/>
                    <a:lstStyle/>
                    <a:p>
                      <a:pPr indent="0" lvl="0" marL="0" rtl="0" algn="ctr">
                        <a:spcBef>
                          <a:spcPts val="0"/>
                        </a:spcBef>
                        <a:spcAft>
                          <a:spcPts val="0"/>
                        </a:spcAft>
                        <a:buNone/>
                      </a:pPr>
                      <a:r>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股東(E)</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公司債債權人(D)</a:t>
                      </a:r>
                      <a:endParaRPr/>
                    </a:p>
                  </a:txBody>
                  <a:tcPr marT="91425" marB="91425" marR="91425" marL="91425" anchor="ctr"/>
                </a:tc>
                <a:tc>
                  <a:txBody>
                    <a:bodyPr/>
                    <a:lstStyle/>
                    <a:p>
                      <a:pPr indent="0" lvl="0" marL="0" rtl="0" algn="ctr">
                        <a:spcBef>
                          <a:spcPts val="0"/>
                        </a:spcBef>
                        <a:spcAft>
                          <a:spcPts val="0"/>
                        </a:spcAft>
                        <a:buNone/>
                      </a:pPr>
                      <a:r>
                        <a:rPr lang="zh-TW"/>
                        <a:t>公司(E+D)</a:t>
                      </a:r>
                      <a:endParaRPr/>
                    </a:p>
                  </a:txBody>
                  <a:tcPr marT="91425" marB="91425" marR="91425" marL="91425" anchor="ctr"/>
                </a:tc>
                <a:tc>
                  <a:txBody>
                    <a:bodyPr/>
                    <a:lstStyle/>
                    <a:p>
                      <a:pPr indent="0" lvl="0" marL="0" rtl="0" algn="ctr">
                        <a:spcBef>
                          <a:spcPts val="0"/>
                        </a:spcBef>
                        <a:spcAft>
                          <a:spcPts val="0"/>
                        </a:spcAft>
                        <a:buNone/>
                      </a:pPr>
                      <a:r>
                        <a:rPr lang="zh-TW"/>
                        <a:t>投資人</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-4.35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-3.51</a:t>
                      </a:r>
                      <a:endParaRPr/>
                    </a:p>
                  </a:txBody>
                  <a:tcPr marT="91425" marB="91425" marR="91425" marL="91425" anchor="ctr"/>
                </a:tc>
                <a:tc>
                  <a:txBody>
                    <a:bodyPr/>
                    <a:lstStyle/>
                    <a:p>
                      <a:pPr indent="0" lvl="0" marL="0" rtl="0" algn="ctr">
                        <a:spcBef>
                          <a:spcPts val="0"/>
                        </a:spcBef>
                        <a:spcAft>
                          <a:spcPts val="0"/>
                        </a:spcAft>
                        <a:buNone/>
                      </a:pPr>
                      <a:r>
                        <a:rPr lang="zh-TW"/>
                        <a:t>-4.27</a:t>
                      </a:r>
                      <a:endParaRPr/>
                    </a:p>
                  </a:txBody>
                  <a:tcPr marT="91425" marB="91425" marR="91425" marL="91425" anchor="ctr"/>
                </a:tc>
                <a:tc>
                  <a:txBody>
                    <a:bodyPr/>
                    <a:lstStyle/>
                    <a:p>
                      <a:pPr indent="0" lvl="0" marL="0" rtl="0" algn="ctr">
                        <a:spcBef>
                          <a:spcPts val="0"/>
                        </a:spcBef>
                        <a:spcAft>
                          <a:spcPts val="0"/>
                        </a:spcAft>
                        <a:buNone/>
                      </a:pPr>
                      <a:r>
                        <a:rPr lang="zh-TW"/>
                        <a:t>1.98</a:t>
                      </a:r>
                      <a:endParaRPr/>
                    </a:p>
                  </a:txBody>
                  <a:tcPr marT="91425" marB="91425" marR="91425" marL="91425" anchor="ctr"/>
                </a:tc>
              </a:tr>
              <a:tr h="396225">
                <a:tc>
                  <a:txBody>
                    <a:bodyPr/>
                    <a:lstStyle/>
                    <a:p>
                      <a:pPr indent="0" lvl="0" marL="0" rtl="0" algn="ctr">
                        <a:spcBef>
                          <a:spcPts val="0"/>
                        </a:spcBef>
                        <a:spcAft>
                          <a:spcPts val="0"/>
                        </a:spcAft>
                        <a:buNone/>
                      </a:pPr>
                      <a:r>
                        <a:rPr lang="zh-TW"/>
                        <a:t>損失起賠&amp;單一事件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-4.35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-3.51</a:t>
                      </a:r>
                      <a:endParaRPr/>
                    </a:p>
                  </a:txBody>
                  <a:tcPr marT="91425" marB="91425" marR="91425" marL="91425" anchor="ctr"/>
                </a:tc>
                <a:tc>
                  <a:txBody>
                    <a:bodyPr/>
                    <a:lstStyle/>
                    <a:p>
                      <a:pPr indent="0" lvl="0" marL="0" rtl="0" algn="ctr">
                        <a:spcBef>
                          <a:spcPts val="0"/>
                        </a:spcBef>
                        <a:spcAft>
                          <a:spcPts val="0"/>
                        </a:spcAft>
                        <a:buNone/>
                      </a:pPr>
                      <a:r>
                        <a:rPr lang="zh-TW"/>
                        <a:t>-4.28</a:t>
                      </a:r>
                      <a:endParaRPr/>
                    </a:p>
                  </a:txBody>
                  <a:tcPr marT="91425" marB="91425" marR="91425" marL="91425" anchor="ctr"/>
                </a:tc>
                <a:tc>
                  <a:txBody>
                    <a:bodyPr/>
                    <a:lstStyle/>
                    <a:p>
                      <a:pPr indent="0" lvl="0" marL="0" rtl="0" algn="ctr">
                        <a:spcBef>
                          <a:spcPts val="0"/>
                        </a:spcBef>
                        <a:spcAft>
                          <a:spcPts val="0"/>
                        </a:spcAft>
                        <a:buNone/>
                      </a:pPr>
                      <a:r>
                        <a:rPr lang="zh-TW"/>
                        <a:t>2.01</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產業指數&amp;年度累積</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-0.15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0.72</a:t>
                      </a:r>
                      <a:endParaRPr/>
                    </a:p>
                  </a:txBody>
                  <a:tcPr marT="91425" marB="91425" marR="91425" marL="91425" anchor="ctr"/>
                </a:tc>
                <a:tc>
                  <a:txBody>
                    <a:bodyPr/>
                    <a:lstStyle/>
                    <a:p>
                      <a:pPr indent="0" lvl="0" marL="0" rtl="0" algn="ctr">
                        <a:spcBef>
                          <a:spcPts val="0"/>
                        </a:spcBef>
                        <a:spcAft>
                          <a:spcPts val="0"/>
                        </a:spcAft>
                        <a:buNone/>
                      </a:pPr>
                      <a:r>
                        <a:rPr lang="zh-TW"/>
                        <a:t>0.01</a:t>
                      </a:r>
                      <a:endParaRPr/>
                    </a:p>
                  </a:txBody>
                  <a:tcPr marT="91425" marB="91425" marR="91425" marL="91425" anchor="ctr"/>
                </a:tc>
                <a:tc>
                  <a:txBody>
                    <a:bodyPr/>
                    <a:lstStyle/>
                    <a:p>
                      <a:pPr indent="0" lvl="0" marL="0" rtl="0" algn="ctr">
                        <a:spcBef>
                          <a:spcPts val="0"/>
                        </a:spcBef>
                        <a:spcAft>
                          <a:spcPts val="0"/>
                        </a:spcAft>
                        <a:buNone/>
                      </a:pPr>
                      <a:r>
                        <a:rPr lang="zh-TW"/>
                        <a:t>5.50</a:t>
                      </a:r>
                      <a:endParaRPr/>
                    </a:p>
                  </a:txBody>
                  <a:tcPr marT="91425" marB="91425" marR="91425" marL="91425" anchor="ctr"/>
                </a:tc>
              </a:tr>
              <a:tr h="396225">
                <a:tc>
                  <a:txBody>
                    <a:bodyPr/>
                    <a:lstStyle/>
                    <a:p>
                      <a:pPr indent="0" lvl="0" marL="0" rtl="0" algn="ctr">
                        <a:spcBef>
                          <a:spcPts val="0"/>
                        </a:spcBef>
                        <a:spcAft>
                          <a:spcPts val="0"/>
                        </a:spcAft>
                        <a:buNone/>
                      </a:pPr>
                      <a:r>
                        <a:rPr lang="zh-TW"/>
                        <a:t>產業指數&amp;單一事件</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zh-TW"/>
                        <a:t>-0.15</a:t>
                      </a:r>
                      <a:endParaRPr/>
                    </a:p>
                  </a:txBody>
                  <a:tcPr marT="91425" marB="91425" marR="91425" marL="91425"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zh-TW"/>
                        <a:t>0.63</a:t>
                      </a:r>
                      <a:endParaRPr/>
                    </a:p>
                  </a:txBody>
                  <a:tcPr marT="91425" marB="91425" marR="91425" marL="91425" anchor="ctr"/>
                </a:tc>
                <a:tc>
                  <a:txBody>
                    <a:bodyPr/>
                    <a:lstStyle/>
                    <a:p>
                      <a:pPr indent="0" lvl="0" marL="0" rtl="0" algn="ctr">
                        <a:spcBef>
                          <a:spcPts val="0"/>
                        </a:spcBef>
                        <a:spcAft>
                          <a:spcPts val="0"/>
                        </a:spcAft>
                        <a:buNone/>
                      </a:pPr>
                      <a:r>
                        <a:rPr lang="zh-TW"/>
                        <a:t>-0.01</a:t>
                      </a:r>
                      <a:endParaRPr/>
                    </a:p>
                  </a:txBody>
                  <a:tcPr marT="91425" marB="91425" marR="91425" marL="91425" anchor="ctr"/>
                </a:tc>
                <a:tc>
                  <a:txBody>
                    <a:bodyPr/>
                    <a:lstStyle/>
                    <a:p>
                      <a:pPr indent="0" lvl="0" marL="0" rtl="0" algn="ctr">
                        <a:spcBef>
                          <a:spcPts val="0"/>
                        </a:spcBef>
                        <a:spcAft>
                          <a:spcPts val="0"/>
                        </a:spcAft>
                        <a:buNone/>
                      </a:pPr>
                      <a:r>
                        <a:rPr lang="zh-TW"/>
                        <a:t>5.50</a:t>
                      </a:r>
                      <a:endParaRPr/>
                    </a:p>
                  </a:txBody>
                  <a:tcPr marT="91425" marB="91425" marR="91425" marL="91425"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市場分布(以起賠機制分類)</a:t>
            </a:r>
            <a:endParaRPr/>
          </a:p>
        </p:txBody>
      </p:sp>
      <p:sp>
        <p:nvSpPr>
          <p:cNvPr id="112" name="Google Shape;112;p1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lnSpc>
                <a:spcPct val="150000"/>
              </a:lnSpc>
              <a:spcBef>
                <a:spcPts val="0"/>
              </a:spcBef>
              <a:spcAft>
                <a:spcPts val="0"/>
              </a:spcAft>
              <a:buSzPts val="1300"/>
              <a:buChar char="●"/>
            </a:pPr>
            <a:r>
              <a:rPr lang="zh-TW"/>
              <a:t>損失起賠(Indemnity)</a:t>
            </a:r>
            <a:br>
              <a:rPr lang="zh-TW"/>
            </a:br>
            <a:r>
              <a:rPr lang="zh-TW"/>
              <a:t>是直接參考公司受到巨災損失，市場上占比最高</a:t>
            </a:r>
            <a:endParaRPr/>
          </a:p>
          <a:p>
            <a:pPr indent="-311150" lvl="0" marL="457200" rtl="0" algn="l">
              <a:lnSpc>
                <a:spcPct val="150000"/>
              </a:lnSpc>
              <a:spcBef>
                <a:spcPts val="0"/>
              </a:spcBef>
              <a:spcAft>
                <a:spcPts val="0"/>
              </a:spcAft>
              <a:buSzPts val="1300"/>
              <a:buChar char="●"/>
            </a:pPr>
            <a:r>
              <a:rPr lang="zh-TW"/>
              <a:t>產業指數(Industry loss index)</a:t>
            </a:r>
            <a:br>
              <a:rPr lang="zh-TW"/>
            </a:br>
            <a:r>
              <a:rPr lang="zh-TW"/>
              <a:t>參考產業所受到的損失，佔比居次</a:t>
            </a:r>
            <a:endParaRPr/>
          </a:p>
        </p:txBody>
      </p:sp>
      <p:pic>
        <p:nvPicPr>
          <p:cNvPr id="113" name="Google Shape;113;p17" title="catastrophe-bond-ils-ris (4).png"/>
          <p:cNvPicPr preferRelativeResize="0"/>
          <p:nvPr/>
        </p:nvPicPr>
        <p:blipFill>
          <a:blip r:embed="rId3">
            <a:alphaModFix/>
          </a:blip>
          <a:stretch>
            <a:fillRect/>
          </a:stretch>
        </p:blipFill>
        <p:spPr>
          <a:xfrm>
            <a:off x="4782525" y="1997550"/>
            <a:ext cx="3635625" cy="2423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2"/>
          <p:cNvSpPr txBox="1"/>
          <p:nvPr>
            <p:ph type="title"/>
          </p:nvPr>
        </p:nvSpPr>
        <p:spPr>
          <a:xfrm>
            <a:off x="730000" y="1318650"/>
            <a:ext cx="3300900" cy="2601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zh-TW" sz="6000"/>
              <a:t>結論</a:t>
            </a:r>
            <a:endParaRPr sz="6000"/>
          </a:p>
        </p:txBody>
      </p:sp>
      <p:sp>
        <p:nvSpPr>
          <p:cNvPr id="438" name="Google Shape;438;p62"/>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439" name="Google Shape;439;p62"/>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結論</a:t>
            </a:r>
            <a:endParaRPr/>
          </a:p>
        </p:txBody>
      </p:sp>
      <p:sp>
        <p:nvSpPr>
          <p:cNvPr id="445" name="Google Shape;445;p6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lnSpcReduction="10000"/>
          </a:bodyPr>
          <a:lstStyle/>
          <a:p>
            <a:pPr indent="-330200" lvl="0" marL="457200" rtl="0" algn="l">
              <a:lnSpc>
                <a:spcPct val="150000"/>
              </a:lnSpc>
              <a:spcBef>
                <a:spcPts val="0"/>
              </a:spcBef>
              <a:spcAft>
                <a:spcPts val="0"/>
              </a:spcAft>
              <a:buSzPts val="1600"/>
              <a:buChar char="●"/>
            </a:pPr>
            <a:r>
              <a:rPr lang="zh-TW" sz="1600"/>
              <a:t>將單一事件損失和年度累積損失納入數值模型</a:t>
            </a:r>
            <a:endParaRPr sz="1600"/>
          </a:p>
          <a:p>
            <a:pPr indent="-330200" lvl="0" marL="457200" rtl="0" algn="l">
              <a:lnSpc>
                <a:spcPct val="150000"/>
              </a:lnSpc>
              <a:spcBef>
                <a:spcPts val="0"/>
              </a:spcBef>
              <a:spcAft>
                <a:spcPts val="0"/>
              </a:spcAft>
              <a:buSzPts val="1600"/>
              <a:buChar char="●"/>
            </a:pPr>
            <a:r>
              <a:rPr lang="zh-TW" sz="1600"/>
              <a:t>透過Zeta參數演算找到貼近真實巨災債券觸發機率的參數</a:t>
            </a:r>
            <a:endParaRPr sz="1600"/>
          </a:p>
          <a:p>
            <a:pPr indent="-330200" lvl="0" marL="457200" rtl="0" algn="l">
              <a:lnSpc>
                <a:spcPct val="150000"/>
              </a:lnSpc>
              <a:spcBef>
                <a:spcPts val="0"/>
              </a:spcBef>
              <a:spcAft>
                <a:spcPts val="0"/>
              </a:spcAft>
              <a:buSzPts val="1600"/>
              <a:buChar char="●"/>
            </a:pPr>
            <a:r>
              <a:rPr lang="zh-TW" sz="1600"/>
              <a:t>四種模型交易區間皆存在→符合市場觀察</a:t>
            </a:r>
            <a:endParaRPr sz="1600"/>
          </a:p>
          <a:p>
            <a:pPr indent="-330200" lvl="0" marL="457200" rtl="0" algn="l">
              <a:lnSpc>
                <a:spcPct val="150000"/>
              </a:lnSpc>
              <a:spcBef>
                <a:spcPts val="0"/>
              </a:spcBef>
              <a:spcAft>
                <a:spcPts val="0"/>
              </a:spcAft>
              <a:buSzPts val="1600"/>
              <a:buChar char="●"/>
            </a:pPr>
            <a:r>
              <a:rPr lang="zh-TW" sz="1600"/>
              <a:t>債券條款選擇上應存在規律</a:t>
            </a:r>
            <a:endParaRPr sz="1600"/>
          </a:p>
          <a:p>
            <a:pPr indent="-330200" lvl="0" marL="457200" rtl="0" algn="l">
              <a:lnSpc>
                <a:spcPct val="150000"/>
              </a:lnSpc>
              <a:spcBef>
                <a:spcPts val="0"/>
              </a:spcBef>
              <a:spcAft>
                <a:spcPts val="0"/>
              </a:spcAft>
              <a:buSzPts val="1600"/>
              <a:buChar char="●"/>
            </a:pPr>
            <a:r>
              <a:rPr lang="zh-TW" sz="1600"/>
              <a:t>不會以無SPV模式發行巨災債券</a:t>
            </a:r>
            <a:r>
              <a:rPr lang="zh-TW" sz="1600"/>
              <a:t>→符合市場觀察</a:t>
            </a:r>
            <a:endParaRPr sz="1600"/>
          </a:p>
          <a:p>
            <a:pPr indent="0" lvl="0" marL="0" rtl="0" algn="l">
              <a:spcBef>
                <a:spcPts val="1200"/>
              </a:spcBef>
              <a:spcAft>
                <a:spcPts val="120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4"/>
          <p:cNvSpPr txBox="1"/>
          <p:nvPr>
            <p:ph type="ctrTitle"/>
          </p:nvPr>
        </p:nvSpPr>
        <p:spPr>
          <a:xfrm>
            <a:off x="729450" y="1322450"/>
            <a:ext cx="7688100" cy="1664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zh-TW"/>
              <a:t>Thank you for your attention.</a:t>
            </a:r>
            <a:endParaRPr/>
          </a:p>
        </p:txBody>
      </p:sp>
      <p:sp>
        <p:nvSpPr>
          <p:cNvPr id="451" name="Google Shape;451;p64"/>
          <p:cNvSpPr txBox="1"/>
          <p:nvPr>
            <p:ph idx="1" type="subTitle"/>
          </p:nvPr>
        </p:nvSpPr>
        <p:spPr>
          <a:xfrm>
            <a:off x="729627" y="3172900"/>
            <a:ext cx="7688100" cy="54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zh-TW" sz="2800"/>
              <a:t>Q&amp;A</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損失計算方法</a:t>
            </a:r>
            <a:endParaRPr/>
          </a:p>
        </p:txBody>
      </p:sp>
      <p:sp>
        <p:nvSpPr>
          <p:cNvPr id="119" name="Google Shape;119;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過往研究使用純粹累積損失(Accumulate)作為是否觸發巨災商品的標準</a:t>
            </a:r>
            <a:endParaRPr/>
          </a:p>
          <a:p>
            <a:pPr indent="0" lvl="0" marL="0" rtl="0" algn="l">
              <a:spcBef>
                <a:spcPts val="1200"/>
              </a:spcBef>
              <a:spcAft>
                <a:spcPts val="0"/>
              </a:spcAft>
              <a:buNone/>
            </a:pPr>
            <a:r>
              <a:rPr lang="zh-TW"/>
              <a:t>根據巨災債券資訊網站Artemis.bm所記錄，市場上的巨災債券合約所使用的損失計算方法有:</a:t>
            </a:r>
            <a:endParaRPr/>
          </a:p>
          <a:p>
            <a:pPr indent="-311150" lvl="0" marL="457200" rtl="0" algn="l">
              <a:spcBef>
                <a:spcPts val="1200"/>
              </a:spcBef>
              <a:spcAft>
                <a:spcPts val="0"/>
              </a:spcAft>
              <a:buSzPts val="1300"/>
              <a:buAutoNum type="arabicPeriod"/>
            </a:pPr>
            <a:r>
              <a:rPr lang="zh-TW"/>
              <a:t>單一事件損失(Per-Occurrence)</a:t>
            </a:r>
            <a:br>
              <a:rPr lang="zh-TW"/>
            </a:br>
            <a:r>
              <a:rPr lang="zh-TW"/>
              <a:t>僅就單一巨災所造成的損失額進行注資判斷，不進行損失的累加</a:t>
            </a:r>
            <a:endParaRPr/>
          </a:p>
          <a:p>
            <a:pPr indent="-311150" lvl="0" marL="457200" rtl="0" algn="l">
              <a:spcBef>
                <a:spcPts val="0"/>
              </a:spcBef>
              <a:spcAft>
                <a:spcPts val="0"/>
              </a:spcAft>
              <a:buSzPts val="1300"/>
              <a:buAutoNum type="arabicPeriod"/>
            </a:pPr>
            <a:r>
              <a:rPr lang="zh-TW"/>
              <a:t>年度累積損失(Annual Aggregate)</a:t>
            </a:r>
            <a:br>
              <a:rPr lang="zh-TW"/>
            </a:br>
            <a:r>
              <a:rPr lang="zh-TW"/>
              <a:t>會累加不同巨災的損失，但每一年歸零，重新計算累積損失量</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單一事件與損失計算占比</a:t>
            </a:r>
            <a:endParaRPr/>
          </a:p>
        </p:txBody>
      </p:sp>
      <p:sp>
        <p:nvSpPr>
          <p:cNvPr id="125" name="Google Shape;125;p19"/>
          <p:cNvSpPr txBox="1"/>
          <p:nvPr>
            <p:ph idx="1" type="body"/>
          </p:nvPr>
        </p:nvSpPr>
        <p:spPr>
          <a:xfrm>
            <a:off x="4457350" y="1727400"/>
            <a:ext cx="3960900" cy="30159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zh-TW"/>
              <a:t>採用單一事件損失的巨災債券較多</a:t>
            </a:r>
            <a:br>
              <a:rPr lang="zh-TW"/>
            </a:br>
            <a:r>
              <a:rPr lang="zh-TW"/>
              <a:t>同樣條件下單一事件的觸發機率低於年度累積</a:t>
            </a:r>
            <a:br>
              <a:rPr lang="zh-TW"/>
            </a:br>
            <a:r>
              <a:rPr lang="zh-TW"/>
              <a:t>市場較偏向觸發機率略低條款</a:t>
            </a:r>
            <a:endParaRPr/>
          </a:p>
        </p:txBody>
      </p:sp>
      <p:pic>
        <p:nvPicPr>
          <p:cNvPr id="126" name="Google Shape;126;p19" title="catastrophe-bonds-ils-ri.png"/>
          <p:cNvPicPr preferRelativeResize="0"/>
          <p:nvPr/>
        </p:nvPicPr>
        <p:blipFill>
          <a:blip r:embed="rId3">
            <a:alphaModFix/>
          </a:blip>
          <a:stretch>
            <a:fillRect/>
          </a:stretch>
        </p:blipFill>
        <p:spPr>
          <a:xfrm>
            <a:off x="729450" y="2251675"/>
            <a:ext cx="3600000" cy="241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研究</a:t>
            </a:r>
            <a:r>
              <a:rPr lang="zh-TW"/>
              <a:t>貢獻</a:t>
            </a:r>
            <a:endParaRPr/>
          </a:p>
        </p:txBody>
      </p:sp>
      <p:sp>
        <p:nvSpPr>
          <p:cNvPr id="132" name="Google Shape;132;p20"/>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311150" lvl="0" marL="457200" rtl="0" algn="l">
              <a:lnSpc>
                <a:spcPct val="150000"/>
              </a:lnSpc>
              <a:spcBef>
                <a:spcPts val="0"/>
              </a:spcBef>
              <a:spcAft>
                <a:spcPts val="0"/>
              </a:spcAft>
              <a:buSzPts val="1300"/>
              <a:buChar char="●"/>
            </a:pPr>
            <a:r>
              <a:rPr lang="zh-TW"/>
              <a:t>將Per-Occurrence &amp; Annual Aggregate引入樹狀模型</a:t>
            </a:r>
            <a:endParaRPr/>
          </a:p>
          <a:p>
            <a:pPr indent="-311150" lvl="0" marL="457200" rtl="0" algn="l">
              <a:lnSpc>
                <a:spcPct val="150000"/>
              </a:lnSpc>
              <a:spcBef>
                <a:spcPts val="0"/>
              </a:spcBef>
              <a:spcAft>
                <a:spcPts val="0"/>
              </a:spcAft>
              <a:buSzPts val="1300"/>
              <a:buChar char="●"/>
            </a:pPr>
            <a:r>
              <a:rPr lang="zh-TW"/>
              <a:t>推展Zeta分配最佳化演算找出最貼合指定巨災債券的巨災參數</a:t>
            </a:r>
            <a:endParaRPr/>
          </a:p>
          <a:p>
            <a:pPr indent="-311150" lvl="0" marL="457200" rtl="0" algn="l">
              <a:lnSpc>
                <a:spcPct val="150000"/>
              </a:lnSpc>
              <a:spcBef>
                <a:spcPts val="0"/>
              </a:spcBef>
              <a:spcAft>
                <a:spcPts val="0"/>
              </a:spcAft>
              <a:buSzPts val="1300"/>
              <a:buChar char="●"/>
            </a:pPr>
            <a:r>
              <a:rPr lang="zh-TW"/>
              <a:t>以兩種起賠機制&amp;兩種損失計算組合出四種巨災債券模型</a:t>
            </a:r>
            <a:endParaRPr/>
          </a:p>
          <a:p>
            <a:pPr indent="-311150" lvl="0" marL="457200" rtl="0" algn="l">
              <a:lnSpc>
                <a:spcPct val="150000"/>
              </a:lnSpc>
              <a:spcBef>
                <a:spcPts val="0"/>
              </a:spcBef>
              <a:spcAft>
                <a:spcPts val="0"/>
              </a:spcAft>
              <a:buSzPts val="1300"/>
              <a:buChar char="●"/>
            </a:pPr>
            <a:r>
              <a:rPr lang="zh-TW"/>
              <a:t>以Artemis.bm記錄的債券條款參數進行分組，觀察不同參數分組下的分布</a:t>
            </a:r>
            <a:endParaRPr/>
          </a:p>
          <a:p>
            <a:pPr indent="-311150" lvl="0" marL="457200" rtl="0" algn="l">
              <a:lnSpc>
                <a:spcPct val="150000"/>
              </a:lnSpc>
              <a:spcBef>
                <a:spcPts val="0"/>
              </a:spcBef>
              <a:spcAft>
                <a:spcPts val="0"/>
              </a:spcAft>
              <a:buSzPts val="1300"/>
              <a:buChar char="●"/>
            </a:pPr>
            <a:r>
              <a:rPr lang="zh-TW"/>
              <a:t>以四個模型的交易區間大小去對應從市場觀察的分布</a:t>
            </a:r>
            <a:endParaRPr/>
          </a:p>
          <a:p>
            <a:pPr indent="-311150" lvl="0" marL="457200" rtl="0" algn="l">
              <a:lnSpc>
                <a:spcPct val="150000"/>
              </a:lnSpc>
              <a:spcBef>
                <a:spcPts val="0"/>
              </a:spcBef>
              <a:spcAft>
                <a:spcPts val="0"/>
              </a:spcAft>
              <a:buSzPts val="1300"/>
              <a:buChar char="●"/>
            </a:pPr>
            <a:r>
              <a:rPr lang="zh-TW"/>
              <a:t>驗證市場幾乎不存在無SPV發行的巨災債券</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730000" y="1318650"/>
            <a:ext cx="3300900" cy="2601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zh-TW" sz="6000"/>
              <a:t>模型架構</a:t>
            </a:r>
            <a:endParaRPr sz="6000"/>
          </a:p>
        </p:txBody>
      </p:sp>
      <p:sp>
        <p:nvSpPr>
          <p:cNvPr id="138" name="Google Shape;138;p21"/>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39" name="Google Shape;139;p21"/>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